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72" r:id="rId3"/>
    <p:sldId id="329" r:id="rId4"/>
    <p:sldId id="330" r:id="rId5"/>
    <p:sldId id="328" r:id="rId6"/>
    <p:sldId id="364" r:id="rId7"/>
    <p:sldId id="318" r:id="rId8"/>
    <p:sldId id="319" r:id="rId9"/>
    <p:sldId id="317" r:id="rId10"/>
    <p:sldId id="356" r:id="rId11"/>
    <p:sldId id="331" r:id="rId12"/>
    <p:sldId id="332" r:id="rId13"/>
    <p:sldId id="370" r:id="rId14"/>
    <p:sldId id="358" r:id="rId15"/>
    <p:sldId id="359" r:id="rId16"/>
    <p:sldId id="360" r:id="rId17"/>
    <p:sldId id="361" r:id="rId18"/>
    <p:sldId id="362" r:id="rId19"/>
    <p:sldId id="333" r:id="rId20"/>
    <p:sldId id="363" r:id="rId21"/>
    <p:sldId id="311" r:id="rId22"/>
    <p:sldId id="337" r:id="rId23"/>
    <p:sldId id="322" r:id="rId24"/>
    <p:sldId id="334" r:id="rId25"/>
    <p:sldId id="371" r:id="rId26"/>
    <p:sldId id="372" r:id="rId27"/>
    <p:sldId id="373" r:id="rId28"/>
    <p:sldId id="338" r:id="rId29"/>
    <p:sldId id="339" r:id="rId30"/>
    <p:sldId id="340" r:id="rId31"/>
    <p:sldId id="341" r:id="rId32"/>
    <p:sldId id="342" r:id="rId33"/>
    <p:sldId id="343" r:id="rId34"/>
    <p:sldId id="344" r:id="rId35"/>
    <p:sldId id="345" r:id="rId36"/>
    <p:sldId id="346" r:id="rId37"/>
    <p:sldId id="348" r:id="rId38"/>
    <p:sldId id="347" r:id="rId39"/>
    <p:sldId id="325" r:id="rId40"/>
    <p:sldId id="350" r:id="rId41"/>
    <p:sldId id="313" r:id="rId42"/>
    <p:sldId id="351" r:id="rId43"/>
    <p:sldId id="366" r:id="rId44"/>
    <p:sldId id="367" r:id="rId45"/>
    <p:sldId id="368" r:id="rId46"/>
    <p:sldId id="369" r:id="rId47"/>
    <p:sldId id="327" r:id="rId48"/>
    <p:sldId id="354" r:id="rId49"/>
    <p:sldId id="365" r:id="rId50"/>
    <p:sldId id="31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5295C8-CAB1-49A1-BAB0-FFD5B9ADC369}">
          <p14:sldIdLst>
            <p14:sldId id="256"/>
            <p14:sldId id="272"/>
            <p14:sldId id="329"/>
            <p14:sldId id="330"/>
            <p14:sldId id="328"/>
            <p14:sldId id="364"/>
            <p14:sldId id="318"/>
            <p14:sldId id="319"/>
            <p14:sldId id="317"/>
            <p14:sldId id="356"/>
            <p14:sldId id="331"/>
            <p14:sldId id="332"/>
            <p14:sldId id="370"/>
            <p14:sldId id="358"/>
            <p14:sldId id="359"/>
            <p14:sldId id="360"/>
            <p14:sldId id="361"/>
            <p14:sldId id="362"/>
            <p14:sldId id="333"/>
            <p14:sldId id="363"/>
            <p14:sldId id="311"/>
            <p14:sldId id="337"/>
            <p14:sldId id="322"/>
            <p14:sldId id="334"/>
            <p14:sldId id="371"/>
            <p14:sldId id="372"/>
            <p14:sldId id="373"/>
            <p14:sldId id="338"/>
            <p14:sldId id="339"/>
            <p14:sldId id="340"/>
            <p14:sldId id="341"/>
            <p14:sldId id="342"/>
            <p14:sldId id="343"/>
            <p14:sldId id="344"/>
            <p14:sldId id="345"/>
            <p14:sldId id="346"/>
            <p14:sldId id="348"/>
            <p14:sldId id="347"/>
            <p14:sldId id="325"/>
            <p14:sldId id="350"/>
            <p14:sldId id="313"/>
            <p14:sldId id="351"/>
            <p14:sldId id="366"/>
            <p14:sldId id="367"/>
            <p14:sldId id="368"/>
            <p14:sldId id="369"/>
            <p14:sldId id="327"/>
            <p14:sldId id="354"/>
            <p14:sldId id="365"/>
            <p14:sldId id="3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CD23"/>
    <a:srgbClr val="DA4D5C"/>
    <a:srgbClr val="ED2B42"/>
    <a:srgbClr val="FCDB95"/>
    <a:srgbClr val="DCDDDE"/>
    <a:srgbClr val="CCCED0"/>
    <a:srgbClr val="FDEDCA"/>
    <a:srgbClr val="C4CFDA"/>
    <a:srgbClr val="88A0B5"/>
    <a:srgbClr val="F3C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73" autoAdjust="0"/>
    <p:restoredTop sz="93813" autoAdjust="0"/>
  </p:normalViewPr>
  <p:slideViewPr>
    <p:cSldViewPr showGuides="1">
      <p:cViewPr>
        <p:scale>
          <a:sx n="100" d="100"/>
          <a:sy n="100" d="100"/>
        </p:scale>
        <p:origin x="-1260" y="480"/>
      </p:cViewPr>
      <p:guideLst>
        <p:guide orient="horz" pos="164"/>
        <p:guide orient="horz" pos="1117"/>
        <p:guide orient="horz" pos="4156"/>
        <p:guide orient="horz" pos="4065"/>
        <p:guide orient="horz" pos="602"/>
        <p:guide orient="horz" pos="799"/>
        <p:guide orient="horz" pos="3113"/>
        <p:guide pos="158"/>
        <p:guide pos="5615"/>
        <p:guide pos="49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EE0E7-875B-472D-82FD-0921116ED9FC}" type="datetimeFigureOut">
              <a:rPr lang="en-US" smtClean="0"/>
              <a:pPr/>
              <a:t>1/26/2015</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EEB80C-3D5D-4036-876C-B3AB82BF204A}" type="slidenum">
              <a:rPr lang="en-AU" smtClean="0"/>
              <a:pPr/>
              <a:t>‹#›</a:t>
            </a:fld>
            <a:endParaRPr lang="en-AU"/>
          </a:p>
        </p:txBody>
      </p:sp>
    </p:spTree>
    <p:extLst>
      <p:ext uri="{BB962C8B-B14F-4D97-AF65-F5344CB8AC3E}">
        <p14:creationId xmlns:p14="http://schemas.microsoft.com/office/powerpoint/2010/main" val="145996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a:t>
            </a:fld>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DLDA classifies into</a:t>
            </a:r>
            <a:r>
              <a:rPr lang="en-US" baseline="0" dirty="0" smtClean="0"/>
              <a:t> that group such that the observation is closest to the average (across all genes/features) variance weighted square distance to the group mean</a:t>
            </a:r>
            <a:endParaRPr lang="en-US" dirty="0" smtClean="0"/>
          </a:p>
          <a:p>
            <a:endParaRPr lang="en-US" dirty="0" smtClean="0"/>
          </a:p>
          <a:p>
            <a:r>
              <a:rPr lang="en-US" dirty="0" err="1" smtClean="0"/>
              <a:t>pamr</a:t>
            </a:r>
            <a:r>
              <a:rPr lang="en-US" baseline="0" dirty="0" smtClean="0"/>
              <a:t> is the r implementation of PAM by </a:t>
            </a:r>
            <a:r>
              <a:rPr lang="en-US" baseline="0" dirty="0" err="1" smtClean="0"/>
              <a:t>Tibshirani</a:t>
            </a:r>
            <a:r>
              <a:rPr lang="en-US" baseline="0" dirty="0" smtClean="0"/>
              <a:t> et al (2002) - </a:t>
            </a:r>
            <a:r>
              <a:rPr lang="en-US" dirty="0" smtClean="0"/>
              <a:t>classification from gene expression data, by the method of nearest shrunken centroids.</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20</a:t>
            </a:fld>
            <a:endParaRPr lang="en-AU"/>
          </a:p>
        </p:txBody>
      </p:sp>
    </p:spTree>
    <p:extLst>
      <p:ext uri="{BB962C8B-B14F-4D97-AF65-F5344CB8AC3E}">
        <p14:creationId xmlns:p14="http://schemas.microsoft.com/office/powerpoint/2010/main" val="244304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through the various methods</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21</a:t>
            </a:fld>
            <a:endParaRPr lang="en-AU"/>
          </a:p>
        </p:txBody>
      </p:sp>
    </p:spTree>
    <p:extLst>
      <p:ext uri="{BB962C8B-B14F-4D97-AF65-F5344CB8AC3E}">
        <p14:creationId xmlns:p14="http://schemas.microsoft.com/office/powerpoint/2010/main" val="64828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AU" altLang="zh-TW" dirty="0" smtClean="0"/>
              <a:t>Two</a:t>
            </a:r>
            <a:r>
              <a:rPr kumimoji="1" lang="en-AU" altLang="zh-TW" baseline="0" dirty="0" smtClean="0"/>
              <a:t> sides of the same coin / even though we are </a:t>
            </a:r>
            <a:r>
              <a:rPr kumimoji="1" lang="en-AU" altLang="zh-TW" baseline="0" dirty="0" err="1" smtClean="0"/>
              <a:t>gainning</a:t>
            </a:r>
            <a:r>
              <a:rPr kumimoji="1" lang="en-AU" altLang="zh-TW" baseline="0" dirty="0" smtClean="0"/>
              <a:t> more information (edvident0 we are also </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AU" altLang="zh-TW" dirty="0" smtClean="0"/>
              <a:t>Limitation of the technologies</a:t>
            </a:r>
            <a:r>
              <a:rPr kumimoji="1" lang="en-AU" altLang="zh-TW" baseline="0" dirty="0" smtClean="0"/>
              <a:t> (as well as methods associated with different platforms).</a:t>
            </a:r>
            <a:r>
              <a:rPr kumimoji="1" lang="en-US" altLang="zh-TW" dirty="0" smtClean="0"/>
              <a:t> </a:t>
            </a:r>
            <a:endParaRPr kumimoji="1" lang="zh-TW" altLang="en-US" dirty="0"/>
          </a:p>
        </p:txBody>
      </p:sp>
      <p:sp>
        <p:nvSpPr>
          <p:cNvPr id="4" name="Slide Number Placeholder 3"/>
          <p:cNvSpPr>
            <a:spLocks noGrp="1"/>
          </p:cNvSpPr>
          <p:nvPr>
            <p:ph type="sldNum" sz="quarter" idx="10"/>
          </p:nvPr>
        </p:nvSpPr>
        <p:spPr/>
        <p:txBody>
          <a:bodyPr/>
          <a:lstStyle/>
          <a:p>
            <a:fld id="{FC31D6C3-85D1-C84E-86B5-08A9E3A096B9}" type="slidenum">
              <a:rPr kumimoji="1" lang="zh-TW" altLang="en-US" smtClean="0"/>
              <a:pPr/>
              <a:t>22</a:t>
            </a:fld>
            <a:endParaRPr kumimoji="1" lang="zh-TW" altLang="en-US"/>
          </a:p>
        </p:txBody>
      </p:sp>
    </p:spTree>
    <p:extLst>
      <p:ext uri="{BB962C8B-B14F-4D97-AF65-F5344CB8AC3E}">
        <p14:creationId xmlns:p14="http://schemas.microsoft.com/office/powerpoint/2010/main" val="2939526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Choose 50 most differentially</a:t>
            </a:r>
            <a:r>
              <a:rPr lang="en-US" baseline="0" dirty="0" smtClean="0"/>
              <a:t> expressed genes (most different fold changes) and then run DLDA (and of course the group tried lots of different things). Aside: this plot is just an illustration and does not show our real data.</a:t>
            </a:r>
            <a:endParaRPr lang="en-US" dirty="0" smtClean="0"/>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23</a:t>
            </a:fld>
            <a:endParaRPr lang="en-AU"/>
          </a:p>
        </p:txBody>
      </p:sp>
    </p:spTree>
    <p:extLst>
      <p:ext uri="{BB962C8B-B14F-4D97-AF65-F5344CB8AC3E}">
        <p14:creationId xmlns:p14="http://schemas.microsoft.com/office/powerpoint/2010/main" val="3125973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 each patient</a:t>
            </a:r>
            <a:r>
              <a:rPr lang="en-US" baseline="0" dirty="0" smtClean="0"/>
              <a:t>, going from left to right, the grey shows how often that patient was correctly classified. That is averaging out over the columns in the previous slide.</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24</a:t>
            </a:fld>
            <a:endParaRPr lang="en-AU"/>
          </a:p>
        </p:txBody>
      </p:sp>
    </p:spTree>
    <p:extLst>
      <p:ext uri="{BB962C8B-B14F-4D97-AF65-F5344CB8AC3E}">
        <p14:creationId xmlns:p14="http://schemas.microsoft.com/office/powerpoint/2010/main" val="1266316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AU" dirty="0" smtClean="0"/>
              <a:t>HERE:</a:t>
            </a:r>
            <a:r>
              <a:rPr lang="en-AU" baseline="0" dirty="0" smtClean="0"/>
              <a:t> y-axis shows the average classification error rate across all patients for one of the 100 5-fold CV runs when using DLDA = Diagonal Linear Discriminant Analysis, assuming the correlation structure is diagonal (genes are not correlated) for the first boxplot and using logistic regression for AJCC using all four and CPM using variables from a outside selection (e.g. forward stepwise using AIC).</a:t>
            </a:r>
            <a:endParaRPr lang="en-AU" dirty="0" smtClean="0"/>
          </a:p>
          <a:p>
            <a:endParaRPr lang="en-AU" dirty="0" smtClean="0"/>
          </a:p>
          <a:p>
            <a:r>
              <a:rPr lang="en-AU" dirty="0" smtClean="0"/>
              <a:t>Answer interaction effects.</a:t>
            </a:r>
          </a:p>
          <a:p>
            <a:r>
              <a:rPr lang="en-AU" dirty="0" smtClean="0"/>
              <a:t>Hard to search for in high dimensional space.</a:t>
            </a:r>
          </a:p>
          <a:p>
            <a:r>
              <a:rPr lang="en-AU" dirty="0" smtClean="0"/>
              <a:t>Look for ‘simple’ interactions</a:t>
            </a:r>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26</a:t>
            </a:fld>
            <a:endParaRPr lang="en-AU"/>
          </a:p>
        </p:txBody>
      </p:sp>
    </p:spTree>
    <p:extLst>
      <p:ext uri="{BB962C8B-B14F-4D97-AF65-F5344CB8AC3E}">
        <p14:creationId xmlns:p14="http://schemas.microsoft.com/office/powerpoint/2010/main" val="167460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28</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29</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31</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32</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UV index is on a linear scale, if it takes 30 minutes for</a:t>
            </a:r>
            <a:r>
              <a:rPr lang="en-US" baseline="0" dirty="0" smtClean="0"/>
              <a:t> a sun burn when the index is 6 then someone would burn in 15 minutes when the index is 12.</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Sydney has approximately the same latitude as Los Angeles, just under 34</a:t>
            </a:r>
            <a:r>
              <a:rPr lang="en-US" baseline="30000" dirty="0" smtClean="0"/>
              <a:t>o</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33</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this was running</a:t>
            </a:r>
            <a:r>
              <a:rPr lang="en-US" baseline="0" dirty="0" smtClean="0"/>
              <a:t> classifications separately for the majority / minority group, and because we simulate, we know exactly what patient belongs to what group. Here and above we took the three most differentially expressed genes and did an LDA.</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34</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35</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37</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38</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Black = Classified wrongly</a:t>
            </a:r>
          </a:p>
          <a:p>
            <a:r>
              <a:rPr lang="en-US" dirty="0" smtClean="0"/>
              <a:t>White = Classified correctly</a:t>
            </a:r>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(shown in white)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40</a:t>
            </a:fld>
            <a:endParaRPr lang="en-AU"/>
          </a:p>
        </p:txBody>
      </p:sp>
    </p:spTree>
    <p:extLst>
      <p:ext uri="{BB962C8B-B14F-4D97-AF65-F5344CB8AC3E}">
        <p14:creationId xmlns:p14="http://schemas.microsoft.com/office/powerpoint/2010/main" val="3125973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patient</a:t>
            </a:r>
            <a:r>
              <a:rPr lang="en-US" baseline="0" dirty="0" smtClean="0"/>
              <a:t>, going from left to right, the grey shows how often that patient was correctly classified. That is averaging out over the columns in the previous slide.</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41</a:t>
            </a:fld>
            <a:endParaRPr lang="en-AU"/>
          </a:p>
        </p:txBody>
      </p:sp>
    </p:spTree>
    <p:extLst>
      <p:ext uri="{BB962C8B-B14F-4D97-AF65-F5344CB8AC3E}">
        <p14:creationId xmlns:p14="http://schemas.microsoft.com/office/powerpoint/2010/main" val="1266316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(although we</a:t>
            </a:r>
            <a:r>
              <a:rPr lang="en-US" baseline="0" dirty="0" smtClean="0"/>
              <a:t> should do this differently in the future), u</a:t>
            </a:r>
            <a:r>
              <a:rPr lang="en-US" dirty="0" smtClean="0"/>
              <a:t>sing the average classification</a:t>
            </a:r>
            <a:r>
              <a:rPr lang="en-US" baseline="0" dirty="0" smtClean="0"/>
              <a:t> error as the new y (new response) we run a linear regression (which of course is not ideal and we should have worked on either transformed y’s or using nonlinear regression models) and run forward stepwise with AIC. </a:t>
            </a:r>
            <a:r>
              <a:rPr lang="en-US" baseline="0" dirty="0" err="1" smtClean="0"/>
              <a:t>Extranodal</a:t>
            </a:r>
            <a:r>
              <a:rPr lang="en-US" baseline="0" dirty="0" smtClean="0"/>
              <a:t> is dichotomous and Number of invasive nodes is integer valued 0 to 10+</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42</a:t>
            </a:fld>
            <a:endParaRPr lang="en-AU"/>
          </a:p>
        </p:txBody>
      </p:sp>
    </p:spTree>
    <p:extLst>
      <p:ext uri="{BB962C8B-B14F-4D97-AF65-F5344CB8AC3E}">
        <p14:creationId xmlns:p14="http://schemas.microsoft.com/office/powerpoint/2010/main" val="2981666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Suggests no sub groups and minimal mislabelling</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43</a:t>
            </a:fld>
            <a:endParaRPr lang="en-AU"/>
          </a:p>
        </p:txBody>
      </p:sp>
    </p:spTree>
    <p:extLst>
      <p:ext uri="{BB962C8B-B14F-4D97-AF65-F5344CB8AC3E}">
        <p14:creationId xmlns:p14="http://schemas.microsoft.com/office/powerpoint/2010/main" val="2625987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44</a:t>
            </a:fld>
            <a:endParaRPr lang="en-AU"/>
          </a:p>
        </p:txBody>
      </p:sp>
    </p:spTree>
    <p:extLst>
      <p:ext uri="{BB962C8B-B14F-4D97-AF65-F5344CB8AC3E}">
        <p14:creationId xmlns:p14="http://schemas.microsoft.com/office/powerpoint/2010/main" val="338520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TW" alt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47</a:t>
            </a:fld>
            <a:endParaRPr lang="en-AU"/>
          </a:p>
        </p:txBody>
      </p:sp>
    </p:spTree>
    <p:extLst>
      <p:ext uri="{BB962C8B-B14F-4D97-AF65-F5344CB8AC3E}">
        <p14:creationId xmlns:p14="http://schemas.microsoft.com/office/powerpoint/2010/main" val="3271422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48</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endParaRPr lang="en-AU">
              <a:ea typeface="新細明體" charset="0"/>
            </a:endParaRPr>
          </a:p>
        </p:txBody>
      </p:sp>
      <p:sp>
        <p:nvSpPr>
          <p:cNvPr id="41988" name="Slide Number Placeholder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spcBef>
                <a:spcPct val="50000"/>
              </a:spcBef>
              <a:defRPr kumimoji="1">
                <a:solidFill>
                  <a:schemeClr val="tx1"/>
                </a:solidFill>
                <a:latin typeface="Arial" charset="0"/>
                <a:ea typeface="新細明體" charset="0"/>
                <a:cs typeface="新細明體" charset="0"/>
              </a:defRPr>
            </a:lvl1pPr>
            <a:lvl2pPr marL="742883" indent="-285724" eaLnBrk="0" hangingPunct="0">
              <a:spcBef>
                <a:spcPct val="50000"/>
              </a:spcBef>
              <a:defRPr kumimoji="1">
                <a:solidFill>
                  <a:schemeClr val="tx1"/>
                </a:solidFill>
                <a:latin typeface="Arial" charset="0"/>
                <a:ea typeface="新細明體" charset="0"/>
                <a:cs typeface="新細明體" charset="0"/>
              </a:defRPr>
            </a:lvl2pPr>
            <a:lvl3pPr marL="1142898" indent="-228580" eaLnBrk="0" hangingPunct="0">
              <a:spcBef>
                <a:spcPct val="50000"/>
              </a:spcBef>
              <a:defRPr kumimoji="1">
                <a:solidFill>
                  <a:schemeClr val="tx1"/>
                </a:solidFill>
                <a:latin typeface="Arial" charset="0"/>
                <a:ea typeface="新細明體" charset="0"/>
                <a:cs typeface="新細明體" charset="0"/>
              </a:defRPr>
            </a:lvl3pPr>
            <a:lvl4pPr marL="1600057" indent="-228580" eaLnBrk="0" hangingPunct="0">
              <a:spcBef>
                <a:spcPct val="50000"/>
              </a:spcBef>
              <a:defRPr kumimoji="1">
                <a:solidFill>
                  <a:schemeClr val="tx1"/>
                </a:solidFill>
                <a:latin typeface="Arial" charset="0"/>
                <a:ea typeface="新細明體" charset="0"/>
                <a:cs typeface="新細明體" charset="0"/>
              </a:defRPr>
            </a:lvl4pPr>
            <a:lvl5pPr marL="2057217" indent="-228580" eaLnBrk="0" hangingPunct="0">
              <a:spcBef>
                <a:spcPct val="50000"/>
              </a:spcBef>
              <a:defRPr kumimoji="1">
                <a:solidFill>
                  <a:schemeClr val="tx1"/>
                </a:solidFill>
                <a:latin typeface="Arial" charset="0"/>
                <a:ea typeface="新細明體" charset="0"/>
                <a:cs typeface="新細明體" charset="0"/>
              </a:defRPr>
            </a:lvl5pPr>
            <a:lvl6pPr marL="2514376"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6pPr>
            <a:lvl7pPr marL="2971535"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7pPr>
            <a:lvl8pPr marL="3428695"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8pPr>
            <a:lvl9pPr marL="3885854" indent="-228580" eaLnBrk="0" fontAlgn="base" hangingPunct="0">
              <a:spcBef>
                <a:spcPct val="50000"/>
              </a:spcBef>
              <a:spcAft>
                <a:spcPct val="0"/>
              </a:spcAft>
              <a:defRPr kumimoji="1">
                <a:solidFill>
                  <a:schemeClr val="tx1"/>
                </a:solidFill>
                <a:latin typeface="Arial" charset="0"/>
                <a:ea typeface="新細明體" charset="0"/>
                <a:cs typeface="新細明體" charset="0"/>
              </a:defRPr>
            </a:lvl9pPr>
          </a:lstStyle>
          <a:p>
            <a:pPr eaLnBrk="1" hangingPunct="1">
              <a:spcBef>
                <a:spcPct val="0"/>
              </a:spcBef>
            </a:pPr>
            <a:fld id="{1F7997B3-9ADB-0445-910E-AED8949E36CE}" type="slidenum">
              <a:rPr lang="en-US" altLang="zh-TW"/>
              <a:pPr eaLnBrk="1" hangingPunct="1">
                <a:spcBef>
                  <a:spcPct val="0"/>
                </a:spcBef>
              </a:pPr>
              <a:t>49</a:t>
            </a:fld>
            <a:endParaRPr lang="en-US"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smtClean="0">
                <a:solidFill>
                  <a:schemeClr val="tx1"/>
                </a:solidFill>
                <a:effectLst/>
                <a:latin typeface="+mn-lt"/>
                <a:ea typeface="+mn-ea"/>
                <a:cs typeface="+mn-cs"/>
              </a:rPr>
              <a:t>In 2010, melanoma of the skin was the 4</a:t>
            </a:r>
            <a:r>
              <a:rPr lang="en-AU" sz="1200" b="0" i="0" kern="1200" baseline="30000" dirty="0" smtClean="0">
                <a:solidFill>
                  <a:schemeClr val="tx1"/>
                </a:solidFill>
                <a:effectLst/>
                <a:latin typeface="+mn-lt"/>
                <a:ea typeface="+mn-ea"/>
                <a:cs typeface="+mn-cs"/>
              </a:rPr>
              <a:t>th</a:t>
            </a:r>
            <a:r>
              <a:rPr lang="en-AU" sz="1200" b="0" i="0" kern="1200" dirty="0" smtClean="0">
                <a:solidFill>
                  <a:schemeClr val="tx1"/>
                </a:solidFill>
                <a:effectLst/>
                <a:latin typeface="+mn-lt"/>
                <a:ea typeface="+mn-ea"/>
                <a:cs typeface="+mn-cs"/>
              </a:rPr>
              <a:t> most commonly diagnosed cancer in Australia (after prostate, bowel and breast cancer), accounting for 9.8 per cent of all new cancers, excluding non-melanoma skin cancer.</a:t>
            </a:r>
          </a:p>
          <a:p>
            <a:endParaRPr lang="en-AU" sz="1200" b="0" i="0" kern="1200" dirty="0" smtClean="0">
              <a:solidFill>
                <a:schemeClr val="tx1"/>
              </a:solidFill>
              <a:effectLst/>
              <a:latin typeface="+mn-lt"/>
              <a:ea typeface="+mn-ea"/>
              <a:cs typeface="+mn-cs"/>
            </a:endParaRPr>
          </a:p>
          <a:p>
            <a:r>
              <a:rPr lang="en-AU" sz="1200" b="0" i="0" kern="1200" dirty="0" smtClean="0">
                <a:solidFill>
                  <a:schemeClr val="tx1"/>
                </a:solidFill>
                <a:effectLst/>
                <a:latin typeface="+mn-lt"/>
                <a:ea typeface="+mn-ea"/>
                <a:cs typeface="+mn-cs"/>
              </a:rPr>
              <a:t>In 2011, there were 1,544 deaths from melanoma of the skin (1,071 men and 473 women), accounting for 3.6 per cent of all cancer deaths in Australia.</a:t>
            </a:r>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5</a:t>
            </a:fld>
            <a:endParaRPr lang="en-AU"/>
          </a:p>
        </p:txBody>
      </p:sp>
    </p:spTree>
    <p:extLst>
      <p:ext uri="{BB962C8B-B14F-4D97-AF65-F5344CB8AC3E}">
        <p14:creationId xmlns:p14="http://schemas.microsoft.com/office/powerpoint/2010/main" val="79822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I’ve written the specific research</a:t>
            </a:r>
            <a:r>
              <a:rPr lang="en-US" b="0" i="1" baseline="0" dirty="0" smtClean="0"/>
              <a:t> aims on this slide but the upshot is that I’m looking for new prognostic markers and new therapeutic targets in stage III melanoma.</a:t>
            </a:r>
          </a:p>
          <a:p>
            <a:endParaRPr lang="en-US" b="0" i="1" baseline="0" dirty="0" smtClean="0"/>
          </a:p>
          <a:p>
            <a:r>
              <a:rPr lang="en-US" b="0" i="1" baseline="0" dirty="0" smtClean="0"/>
              <a:t>So, can cancer systems biology help?</a:t>
            </a:r>
          </a:p>
        </p:txBody>
      </p:sp>
      <p:sp>
        <p:nvSpPr>
          <p:cNvPr id="4" name="Slide Number Placeholder 3"/>
          <p:cNvSpPr>
            <a:spLocks noGrp="1"/>
          </p:cNvSpPr>
          <p:nvPr>
            <p:ph type="sldNum" sz="quarter" idx="10"/>
          </p:nvPr>
        </p:nvSpPr>
        <p:spPr/>
        <p:txBody>
          <a:bodyPr/>
          <a:lstStyle/>
          <a:p>
            <a:pPr>
              <a:defRPr/>
            </a:pPr>
            <a:fld id="{94179376-3AF5-41D4-8DE2-CE3F1F61587C}" type="slidenum">
              <a:rPr lang="en-AU" smtClean="0"/>
              <a:pPr>
                <a:defRPr/>
              </a:pPr>
              <a:t>6</a:t>
            </a:fld>
            <a:endParaRPr lang="en-AU"/>
          </a:p>
        </p:txBody>
      </p:sp>
    </p:spTree>
    <p:extLst>
      <p:ext uri="{BB962C8B-B14F-4D97-AF65-F5344CB8AC3E}">
        <p14:creationId xmlns:p14="http://schemas.microsoft.com/office/powerpoint/2010/main" val="2882825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have a very rich data set,</a:t>
            </a:r>
            <a:r>
              <a:rPr lang="en-US" baseline="0" dirty="0" smtClean="0"/>
              <a:t> which has comparably many CPM (</a:t>
            </a:r>
            <a:r>
              <a:rPr lang="en-US" baseline="0" dirty="0" err="1" smtClean="0"/>
              <a:t>clinico</a:t>
            </a:r>
            <a:r>
              <a:rPr lang="en-US" baseline="0" dirty="0" smtClean="0"/>
              <a:t>-pathologic and mutation) variables and that is rather unusual about our data; here we try to explore that data as good as we can. The first paper on our data was just accepted for publication in the International Journal of Cancer Research.</a:t>
            </a:r>
            <a:endParaRPr lang="en-US" dirty="0" smtClean="0"/>
          </a:p>
        </p:txBody>
      </p:sp>
      <p:sp>
        <p:nvSpPr>
          <p:cNvPr id="4" name="Slide Number Placeholder 3"/>
          <p:cNvSpPr>
            <a:spLocks noGrp="1"/>
          </p:cNvSpPr>
          <p:nvPr>
            <p:ph type="sldNum" sz="quarter" idx="10"/>
          </p:nvPr>
        </p:nvSpPr>
        <p:spPr/>
        <p:txBody>
          <a:bodyPr/>
          <a:lstStyle/>
          <a:p>
            <a:fld id="{FC31D6C3-85D1-C84E-86B5-08A9E3A096B9}" type="slidenum">
              <a:rPr kumimoji="1" lang="zh-TW" altLang="en-US" smtClean="0"/>
              <a:pPr/>
              <a:t>8</a:t>
            </a:fld>
            <a:endParaRPr kumimoji="1" lang="zh-TW" altLang="en-US"/>
          </a:p>
        </p:txBody>
      </p:sp>
    </p:spTree>
    <p:extLst>
      <p:ext uri="{BB962C8B-B14F-4D97-AF65-F5344CB8AC3E}">
        <p14:creationId xmlns:p14="http://schemas.microsoft.com/office/powerpoint/2010/main" val="387967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9</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10</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Black = Classified wrongly</a:t>
            </a:r>
          </a:p>
          <a:p>
            <a:r>
              <a:rPr lang="en-US" dirty="0" smtClean="0"/>
              <a:t>White = Classified correctly</a:t>
            </a:r>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(shown in white)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19</a:t>
            </a:fld>
            <a:endParaRPr lang="en-AU"/>
          </a:p>
        </p:txBody>
      </p:sp>
    </p:spTree>
    <p:extLst>
      <p:ext uri="{BB962C8B-B14F-4D97-AF65-F5344CB8AC3E}">
        <p14:creationId xmlns:p14="http://schemas.microsoft.com/office/powerpoint/2010/main" val="3125973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 Title Slide">
    <p:spTree>
      <p:nvGrpSpPr>
        <p:cNvPr id="1" name=""/>
        <p:cNvGrpSpPr/>
        <p:nvPr/>
      </p:nvGrpSpPr>
      <p:grpSpPr>
        <a:xfrm>
          <a:off x="0" y="0"/>
          <a:ext cx="0" cy="0"/>
          <a:chOff x="0" y="0"/>
          <a:chExt cx="0" cy="0"/>
        </a:xfrm>
      </p:grpSpPr>
      <p:sp>
        <p:nvSpPr>
          <p:cNvPr id="27" name="Rectangle 26"/>
          <p:cNvSpPr/>
          <p:nvPr userDrawn="1"/>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userDrawn="1"/>
        </p:nvSpPr>
        <p:spPr bwMode="invGray">
          <a:xfrm>
            <a:off x="1071538" y="0"/>
            <a:ext cx="8072462" cy="57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1331912" y="285729"/>
            <a:ext cx="7704138" cy="1000132"/>
          </a:xfrm>
        </p:spPr>
        <p:txBody>
          <a:bodyPr>
            <a:normAutofit/>
          </a:bodyPr>
          <a:lstStyle>
            <a:lvl1pPr marL="0" marR="0" indent="0" algn="l" defTabSz="914400" rtl="0" eaLnBrk="1" fontAlgn="auto" latinLnBrk="0" hangingPunct="1">
              <a:lnSpc>
                <a:spcPts val="3100"/>
              </a:lnSpc>
              <a:spcBef>
                <a:spcPct val="0"/>
              </a:spcBef>
              <a:spcAft>
                <a:spcPts val="0"/>
              </a:spcAft>
              <a:buClrTx/>
              <a:buSzTx/>
              <a:buFontTx/>
              <a:buNone/>
              <a:tabLst/>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1331912" y="1285860"/>
            <a:ext cx="7704137"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1" name="Content Placeholder 25"/>
          <p:cNvSpPr>
            <a:spLocks noGrp="1"/>
          </p:cNvSpPr>
          <p:nvPr>
            <p:ph sz="quarter" idx="11" hasCustomPrompt="1"/>
          </p:nvPr>
        </p:nvSpPr>
        <p:spPr>
          <a:xfrm>
            <a:off x="3428992" y="5286388"/>
            <a:ext cx="5572133" cy="285752"/>
          </a:xfrm>
        </p:spPr>
        <p:txBody>
          <a:bodyPr lIns="0" tIns="0" rIns="0" bIns="0" anchor="t"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2" name="Content Placeholder 25"/>
          <p:cNvSpPr>
            <a:spLocks noGrp="1"/>
          </p:cNvSpPr>
          <p:nvPr>
            <p:ph sz="quarter" idx="12" hasCustomPrompt="1"/>
          </p:nvPr>
        </p:nvSpPr>
        <p:spPr>
          <a:xfrm>
            <a:off x="3428992" y="5000636"/>
            <a:ext cx="5572133"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3" name="Picture Placeholder 16"/>
          <p:cNvSpPr>
            <a:spLocks noGrp="1"/>
          </p:cNvSpPr>
          <p:nvPr>
            <p:ph type="pic" sz="quarter" idx="13" hasCustomPrompt="1"/>
          </p:nvPr>
        </p:nvSpPr>
        <p:spPr>
          <a:xfrm>
            <a:off x="8055033" y="5819652"/>
            <a:ext cx="985150" cy="985150"/>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grpSp>
        <p:nvGrpSpPr>
          <p:cNvPr id="21" name="Group 20"/>
          <p:cNvGrpSpPr/>
          <p:nvPr userDrawn="1"/>
        </p:nvGrpSpPr>
        <p:grpSpPr>
          <a:xfrm>
            <a:off x="261938" y="5715016"/>
            <a:ext cx="1612106" cy="789289"/>
            <a:chOff x="261938" y="5715016"/>
            <a:chExt cx="1612106" cy="789289"/>
          </a:xfrm>
        </p:grpSpPr>
        <p:sp>
          <p:nvSpPr>
            <p:cNvPr id="18" name="Rectangle 17"/>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4643437" y="1773238"/>
            <a:ext cx="4270375" cy="4513281"/>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10" name="Text Placeholder 8"/>
          <p:cNvSpPr>
            <a:spLocks noGrp="1"/>
          </p:cNvSpPr>
          <p:nvPr>
            <p:ph type="body" sz="quarter" idx="15" hasCustomPrompt="1"/>
          </p:nvPr>
        </p:nvSpPr>
        <p:spPr>
          <a:xfrm>
            <a:off x="250825" y="5715001"/>
            <a:ext cx="4392613" cy="428644"/>
          </a:xfrm>
        </p:spPr>
        <p:txBody>
          <a:bodyPr anchor="t">
            <a:normAutofit/>
          </a:bodyPr>
          <a:lstStyle>
            <a:lvl1pPr>
              <a:buNone/>
              <a:defRPr sz="1400" b="0" baseline="0">
                <a:solidFill>
                  <a:schemeClr val="tx1"/>
                </a:solidFill>
              </a:defRPr>
            </a:lvl1pPr>
          </a:lstStyle>
          <a:p>
            <a:pPr lvl="0"/>
            <a:r>
              <a:rPr lang="en-US" dirty="0" smtClean="0"/>
              <a:t>Caption copy goes here</a:t>
            </a:r>
            <a:endParaRPr lang="en-AU" dirty="0"/>
          </a:p>
        </p:txBody>
      </p:sp>
      <p:sp>
        <p:nvSpPr>
          <p:cNvPr id="12" name="Table Placeholder 11"/>
          <p:cNvSpPr>
            <a:spLocks noGrp="1"/>
          </p:cNvSpPr>
          <p:nvPr>
            <p:ph type="tbl" sz="quarter" idx="16" hasCustomPrompt="1"/>
          </p:nvPr>
        </p:nvSpPr>
        <p:spPr>
          <a:xfrm>
            <a:off x="250826" y="1764138"/>
            <a:ext cx="4319004" cy="3950861"/>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baseline="0"/>
            </a:lvl1pPr>
          </a:lstStyle>
          <a:p>
            <a:r>
              <a:rPr lang="en-AU" dirty="0" smtClean="0"/>
              <a:t>PLACE TABLE HERE</a:t>
            </a:r>
          </a:p>
          <a:p>
            <a:endParaRPr lang="en-AU" dirty="0" smtClean="0"/>
          </a:p>
          <a:p>
            <a:endParaRPr lang="en-AU" dirty="0" smtClean="0"/>
          </a:p>
        </p:txBody>
      </p:sp>
      <p:sp>
        <p:nvSpPr>
          <p:cNvPr id="13" name="Text Placeholder 8"/>
          <p:cNvSpPr>
            <a:spLocks noGrp="1"/>
          </p:cNvSpPr>
          <p:nvPr>
            <p:ph type="body" sz="quarter" idx="17" hasCustomPrompt="1"/>
          </p:nvPr>
        </p:nvSpPr>
        <p:spPr>
          <a:xfrm>
            <a:off x="250825" y="6143643"/>
            <a:ext cx="4392613" cy="165082"/>
          </a:xfrm>
        </p:spPr>
        <p:txBody>
          <a:bodyPr anchor="ctr">
            <a:noAutofit/>
          </a:bodyPr>
          <a:lstStyle>
            <a:lvl1pPr>
              <a:buNone/>
              <a:defRPr sz="800" b="0" baseline="0">
                <a:solidFill>
                  <a:schemeClr val="tx1"/>
                </a:solidFill>
              </a:defRPr>
            </a:lvl1pPr>
          </a:lstStyle>
          <a:p>
            <a:pPr lvl="0"/>
            <a:r>
              <a:rPr lang="en-US" dirty="0" smtClean="0"/>
              <a:t>SOURCE: XYZ</a:t>
            </a:r>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4643438" y="1773238"/>
            <a:ext cx="4270375" cy="4513281"/>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10" name="Text Placeholder 8"/>
          <p:cNvSpPr>
            <a:spLocks noGrp="1"/>
          </p:cNvSpPr>
          <p:nvPr>
            <p:ph type="body" sz="quarter" idx="15" hasCustomPrompt="1"/>
          </p:nvPr>
        </p:nvSpPr>
        <p:spPr>
          <a:xfrm>
            <a:off x="250825" y="5715001"/>
            <a:ext cx="4392613" cy="428644"/>
          </a:xfrm>
        </p:spPr>
        <p:txBody>
          <a:bodyPr anchor="t">
            <a:normAutofit/>
          </a:bodyPr>
          <a:lstStyle>
            <a:lvl1pPr>
              <a:buNone/>
              <a:defRPr sz="1400" b="0" baseline="0">
                <a:solidFill>
                  <a:schemeClr val="tx1"/>
                </a:solidFill>
              </a:defRPr>
            </a:lvl1pPr>
          </a:lstStyle>
          <a:p>
            <a:pPr lvl="0"/>
            <a:r>
              <a:rPr lang="en-US" dirty="0" smtClean="0"/>
              <a:t>Caption copy goes here</a:t>
            </a:r>
            <a:endParaRPr lang="en-AU" dirty="0"/>
          </a:p>
        </p:txBody>
      </p:sp>
      <p:sp>
        <p:nvSpPr>
          <p:cNvPr id="13" name="Text Placeholder 8"/>
          <p:cNvSpPr>
            <a:spLocks noGrp="1"/>
          </p:cNvSpPr>
          <p:nvPr>
            <p:ph type="body" sz="quarter" idx="17" hasCustomPrompt="1"/>
          </p:nvPr>
        </p:nvSpPr>
        <p:spPr>
          <a:xfrm>
            <a:off x="250825" y="6143643"/>
            <a:ext cx="4392613" cy="165082"/>
          </a:xfrm>
        </p:spPr>
        <p:txBody>
          <a:bodyPr anchor="ctr">
            <a:noAutofit/>
          </a:bodyPr>
          <a:lstStyle>
            <a:lvl1pPr>
              <a:buNone/>
              <a:defRPr sz="800" b="0" baseline="0">
                <a:solidFill>
                  <a:schemeClr val="tx1"/>
                </a:solidFill>
              </a:defRPr>
            </a:lvl1pPr>
          </a:lstStyle>
          <a:p>
            <a:pPr lvl="0"/>
            <a:r>
              <a:rPr lang="en-US" dirty="0" smtClean="0"/>
              <a:t>SOURCE: XYZ</a:t>
            </a:r>
            <a:endParaRPr lang="en-AU" dirty="0"/>
          </a:p>
        </p:txBody>
      </p:sp>
      <p:sp>
        <p:nvSpPr>
          <p:cNvPr id="14" name="Chart Placeholder 13"/>
          <p:cNvSpPr>
            <a:spLocks noGrp="1"/>
          </p:cNvSpPr>
          <p:nvPr>
            <p:ph type="chart" sz="quarter" idx="18" hasCustomPrompt="1"/>
          </p:nvPr>
        </p:nvSpPr>
        <p:spPr>
          <a:xfrm>
            <a:off x="250825" y="1764139"/>
            <a:ext cx="4321175" cy="3950860"/>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r>
              <a:rPr lang="en-AU" dirty="0" smtClean="0"/>
              <a:t>PLACE CHART HERE</a:t>
            </a:r>
          </a:p>
          <a:p>
            <a:endParaRPr lang="en-AU" dirty="0" smtClean="0"/>
          </a:p>
          <a:p>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8" name="Picture Placeholder 7"/>
          <p:cNvSpPr>
            <a:spLocks noGrp="1"/>
          </p:cNvSpPr>
          <p:nvPr>
            <p:ph type="pic" sz="quarter" idx="14" hasCustomPrompt="1"/>
          </p:nvPr>
        </p:nvSpPr>
        <p:spPr>
          <a:xfrm>
            <a:off x="250826" y="1773238"/>
            <a:ext cx="8662988" cy="4679949"/>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r>
              <a:rPr lang="en-AU" dirty="0" smtClean="0"/>
              <a:t>PLACE IMAGE HERE</a:t>
            </a:r>
          </a:p>
          <a:p>
            <a:endParaRPr lang="en-AU" dirty="0" smtClean="0"/>
          </a:p>
          <a:p>
            <a:endParaRPr lang="en-AU" dirty="0" smtClean="0"/>
          </a:p>
        </p:txBody>
      </p:sp>
      <p:sp>
        <p:nvSpPr>
          <p:cNvPr id="7"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sz="half" idx="1"/>
          </p:nvPr>
        </p:nvSpPr>
        <p:spPr>
          <a:xfrm>
            <a:off x="250824" y="1773237"/>
            <a:ext cx="4321176"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4" name="Content Placeholder 3"/>
          <p:cNvSpPr>
            <a:spLocks noGrp="1"/>
          </p:cNvSpPr>
          <p:nvPr>
            <p:ph sz="half" idx="2"/>
          </p:nvPr>
        </p:nvSpPr>
        <p:spPr>
          <a:xfrm>
            <a:off x="4643438" y="1773237"/>
            <a:ext cx="4270375"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7" name="Slide Number Placeholder 6"/>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5" name="Slide Number Placeholder 4"/>
          <p:cNvSpPr>
            <a:spLocks noGrp="1"/>
          </p:cNvSpPr>
          <p:nvPr>
            <p:ph type="sldNum" sz="quarter" idx="12"/>
          </p:nvPr>
        </p:nvSpPr>
        <p:spPr/>
        <p:txBody>
          <a:bodyPr/>
          <a:lstStyle/>
          <a:p>
            <a:fld id="{5EB0718A-1B3D-42D2-9A2B-FB6CFA4B4E8D}" type="slidenum">
              <a:rPr lang="en-AU" smtClean="0"/>
              <a:pPr/>
              <a:t>‹#›</a:t>
            </a:fld>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B0718A-1B3D-42D2-9A2B-FB6CFA4B4E8D}" type="slidenum">
              <a:rPr lang="en-AU" smtClean="0"/>
              <a:pPr/>
              <a:t>‹#›</a:t>
            </a:fld>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1/26/2015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2101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143470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YELLOW Title Slide">
    <p:spTree>
      <p:nvGrpSpPr>
        <p:cNvPr id="1" name=""/>
        <p:cNvGrpSpPr/>
        <p:nvPr/>
      </p:nvGrpSpPr>
      <p:grpSpPr>
        <a:xfrm>
          <a:off x="0" y="0"/>
          <a:ext cx="0" cy="0"/>
          <a:chOff x="0" y="0"/>
          <a:chExt cx="0" cy="0"/>
        </a:xfrm>
      </p:grpSpPr>
      <p:sp>
        <p:nvSpPr>
          <p:cNvPr id="19" name="Rectangle 18"/>
          <p:cNvSpPr/>
          <p:nvPr userDrawn="1"/>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userDrawn="1"/>
        </p:nvSpPr>
        <p:spPr>
          <a:xfrm>
            <a:off x="1071538" y="0"/>
            <a:ext cx="8072462" cy="57864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1331912" y="285729"/>
            <a:ext cx="7704138" cy="1000132"/>
          </a:xfrm>
        </p:spPr>
        <p:txBody>
          <a:bodyPr>
            <a:normAutofit/>
          </a:bodyPr>
          <a:lstStyle>
            <a:lvl1pPr algn="l">
              <a:lnSpc>
                <a:spcPts val="3100"/>
              </a:lnSpc>
              <a:defRPr sz="3600" b="0" baseline="0">
                <a:solidFill>
                  <a:schemeClr val="tx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1331912" y="1285860"/>
            <a:ext cx="7704137"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3" name="Content Placeholder 25"/>
          <p:cNvSpPr>
            <a:spLocks noGrp="1"/>
          </p:cNvSpPr>
          <p:nvPr>
            <p:ph sz="quarter" idx="11" hasCustomPrompt="1"/>
          </p:nvPr>
        </p:nvSpPr>
        <p:spPr>
          <a:xfrm>
            <a:off x="3428992" y="5286388"/>
            <a:ext cx="5572133" cy="285752"/>
          </a:xfrm>
        </p:spPr>
        <p:txBody>
          <a:bodyPr lIns="0" tIns="0" rIns="0" bIns="0" anchor="t"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20" name="Content Placeholder 25"/>
          <p:cNvSpPr>
            <a:spLocks noGrp="1"/>
          </p:cNvSpPr>
          <p:nvPr>
            <p:ph sz="quarter" idx="12" hasCustomPrompt="1"/>
          </p:nvPr>
        </p:nvSpPr>
        <p:spPr>
          <a:xfrm>
            <a:off x="3428992" y="5000636"/>
            <a:ext cx="5572133" cy="285752"/>
          </a:xfrm>
        </p:spPr>
        <p:txBody>
          <a:bodyPr lIns="0" tIns="0" rIns="0" bIns="0" anchor="b" anchorCtr="0">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7" name="Picture Placeholder 16"/>
          <p:cNvSpPr>
            <a:spLocks noGrp="1"/>
          </p:cNvSpPr>
          <p:nvPr>
            <p:ph type="pic" sz="quarter" idx="13" hasCustomPrompt="1"/>
          </p:nvPr>
        </p:nvSpPr>
        <p:spPr>
          <a:xfrm>
            <a:off x="8055033" y="5819652"/>
            <a:ext cx="985150" cy="985150"/>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6" name="Rectangle 15"/>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Title Slide + IMAGE">
    <p:spTree>
      <p:nvGrpSpPr>
        <p:cNvPr id="1" name=""/>
        <p:cNvGrpSpPr/>
        <p:nvPr/>
      </p:nvGrpSpPr>
      <p:grpSpPr>
        <a:xfrm>
          <a:off x="0" y="0"/>
          <a:ext cx="0" cy="0"/>
          <a:chOff x="0" y="0"/>
          <a:chExt cx="0" cy="0"/>
        </a:xfrm>
      </p:grpSpPr>
      <p:pic>
        <p:nvPicPr>
          <p:cNvPr id="12" name="Picture 11" descr="lecture_theatre.jpg"/>
          <p:cNvPicPr>
            <a:picLocks noChangeAspect="1"/>
          </p:cNvPicPr>
          <p:nvPr userDrawn="1"/>
        </p:nvPicPr>
        <p:blipFill>
          <a:blip r:embed="rId2" cstate="print"/>
          <a:srcRect l="5985" t="6510" r="12702" b="13737"/>
          <a:stretch>
            <a:fillRect/>
          </a:stretch>
        </p:blipFill>
        <p:spPr>
          <a:xfrm flipH="1">
            <a:off x="0" y="3357562"/>
            <a:ext cx="9144000" cy="3500438"/>
          </a:xfrm>
          <a:prstGeom prst="rect">
            <a:avLst/>
          </a:prstGeom>
        </p:spPr>
      </p:pic>
      <p:sp>
        <p:nvSpPr>
          <p:cNvPr id="8" name="Rectangle 7"/>
          <p:cNvSpPr/>
          <p:nvPr userDrawn="1"/>
        </p:nvSpPr>
        <p:spPr bwMode="invGray">
          <a:xfrm>
            <a:off x="0" y="0"/>
            <a:ext cx="914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285720" y="285729"/>
            <a:ext cx="8750330" cy="1000132"/>
          </a:xfrm>
        </p:spPr>
        <p:txBody>
          <a:bodyPr>
            <a:normAutofit/>
          </a:bodyPr>
          <a:lstStyle>
            <a:lvl1pPr algn="l">
              <a:lnSpc>
                <a:spcPts val="3100"/>
              </a:lnSpc>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9"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20"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7"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3" name="Rectangle 12"/>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ELLOW Title Slide + IMAGE">
    <p:spTree>
      <p:nvGrpSpPr>
        <p:cNvPr id="1" name=""/>
        <p:cNvGrpSpPr/>
        <p:nvPr/>
      </p:nvGrpSpPr>
      <p:grpSpPr>
        <a:xfrm>
          <a:off x="0" y="0"/>
          <a:ext cx="0" cy="0"/>
          <a:chOff x="0" y="0"/>
          <a:chExt cx="0" cy="0"/>
        </a:xfrm>
      </p:grpSpPr>
      <p:pic>
        <p:nvPicPr>
          <p:cNvPr id="12" name="Picture 11" descr="quad copy.jpg"/>
          <p:cNvPicPr>
            <a:picLocks noChangeAspect="1"/>
          </p:cNvPicPr>
          <p:nvPr userDrawn="1"/>
        </p:nvPicPr>
        <p:blipFill>
          <a:blip r:embed="rId2" cstate="print"/>
          <a:srcRect l="1322" r="21189" b="22059"/>
          <a:stretch>
            <a:fillRect/>
          </a:stretch>
        </p:blipFill>
        <p:spPr>
          <a:xfrm flipH="1">
            <a:off x="0" y="3071810"/>
            <a:ext cx="9144000" cy="3786190"/>
          </a:xfrm>
          <a:prstGeom prst="rect">
            <a:avLst/>
          </a:prstGeom>
        </p:spPr>
      </p:pic>
      <p:sp>
        <p:nvSpPr>
          <p:cNvPr id="8" name="Rectangle 7"/>
          <p:cNvSpPr/>
          <p:nvPr userDrawn="1"/>
        </p:nvSpPr>
        <p:spPr bwMode="ltGray">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p:ph type="ctrTitle" hasCustomPrompt="1"/>
          </p:nvPr>
        </p:nvSpPr>
        <p:spPr>
          <a:xfrm>
            <a:off x="285720" y="285729"/>
            <a:ext cx="8750330" cy="1000132"/>
          </a:xfrm>
        </p:spPr>
        <p:txBody>
          <a:bodyPr>
            <a:normAutofit/>
          </a:bodyPr>
          <a:lstStyle>
            <a:lvl1pPr algn="l">
              <a:lnSpc>
                <a:spcPts val="3100"/>
              </a:lnSpc>
              <a:defRPr sz="3600" b="0" baseline="0">
                <a:solidFill>
                  <a:schemeClr val="tx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5"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6"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3"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4" name="Rectangle 13"/>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Title Slide + IMAGE">
    <p:spTree>
      <p:nvGrpSpPr>
        <p:cNvPr id="1" name=""/>
        <p:cNvGrpSpPr/>
        <p:nvPr/>
      </p:nvGrpSpPr>
      <p:grpSpPr>
        <a:xfrm>
          <a:off x="0" y="0"/>
          <a:ext cx="0" cy="0"/>
          <a:chOff x="0" y="0"/>
          <a:chExt cx="0" cy="0"/>
        </a:xfrm>
      </p:grpSpPr>
      <p:pic>
        <p:nvPicPr>
          <p:cNvPr id="12" name="Picture 11" descr="science_lab copy.jpg"/>
          <p:cNvPicPr>
            <a:picLocks noChangeAspect="1"/>
          </p:cNvPicPr>
          <p:nvPr userDrawn="1"/>
        </p:nvPicPr>
        <p:blipFill>
          <a:blip r:embed="rId2" cstate="print"/>
          <a:stretch>
            <a:fillRect/>
          </a:stretch>
        </p:blipFill>
        <p:spPr>
          <a:xfrm>
            <a:off x="0" y="3246859"/>
            <a:ext cx="9144000" cy="3611141"/>
          </a:xfrm>
          <a:prstGeom prst="rect">
            <a:avLst/>
          </a:prstGeom>
        </p:spPr>
      </p:pic>
      <p:sp>
        <p:nvSpPr>
          <p:cNvPr id="8" name="Rectangle 7"/>
          <p:cNvSpPr/>
          <p:nvPr userDrawn="1"/>
        </p:nvSpPr>
        <p:spPr bwMode="invGray">
          <a:xfrm>
            <a:off x="0" y="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a:xfrm>
            <a:off x="285720" y="285729"/>
            <a:ext cx="8750330" cy="1000132"/>
          </a:xfrm>
        </p:spPr>
        <p:txBody>
          <a:bodyPr>
            <a:normAutofit/>
          </a:bodyPr>
          <a:lstStyle>
            <a:lvl1pPr algn="l">
              <a:lnSpc>
                <a:spcPts val="3100"/>
              </a:lnSpc>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userDrawn="1">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4"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5"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3"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9" name="Rectangle 18"/>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UE DIVIDER Slide">
    <p:spTree>
      <p:nvGrpSpPr>
        <p:cNvPr id="1" name=""/>
        <p:cNvGrpSpPr/>
        <p:nvPr/>
      </p:nvGrpSpPr>
      <p:grpSpPr>
        <a:xfrm>
          <a:off x="0" y="0"/>
          <a:ext cx="0" cy="0"/>
          <a:chOff x="0" y="0"/>
          <a:chExt cx="0" cy="0"/>
        </a:xfrm>
      </p:grpSpPr>
      <p:sp>
        <p:nvSpPr>
          <p:cNvPr id="8" name="Rectangle 7"/>
          <p:cNvSpPr/>
          <p:nvPr userDrawn="1"/>
        </p:nvSpPr>
        <p:spPr bwMode="lt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bwMode="white">
          <a:xfrm>
            <a:off x="285719" y="1777496"/>
            <a:ext cx="7599393" cy="1080000"/>
          </a:xfrm>
        </p:spPr>
        <p:txBody>
          <a:bodyPr anchor="ctr">
            <a:normAutofit/>
          </a:bodyPr>
          <a:lstStyle>
            <a:lvl1pPr algn="l">
              <a:defRPr sz="2800" b="0" baseline="0">
                <a:solidFill>
                  <a:schemeClr val="bg1"/>
                </a:solidFill>
                <a:latin typeface="+mj-lt"/>
              </a:defRPr>
            </a:lvl1pPr>
          </a:lstStyle>
          <a:p>
            <a:r>
              <a:rPr lang="en-US" dirty="0" smtClean="0"/>
              <a:t>SECTION DIVIDER  [1 line only]</a:t>
            </a:r>
            <a:endParaRPr lang="en-AU" dirty="0"/>
          </a:p>
        </p:txBody>
      </p:sp>
      <p:sp>
        <p:nvSpPr>
          <p:cNvPr id="13" name="Text Placeholder 12"/>
          <p:cNvSpPr>
            <a:spLocks noGrp="1"/>
          </p:cNvSpPr>
          <p:nvPr userDrawn="1">
            <p:ph type="body" sz="quarter" idx="11" hasCustomPrompt="1"/>
          </p:nvPr>
        </p:nvSpPr>
        <p:spPr bwMode="white">
          <a:xfrm>
            <a:off x="7893038" y="1777495"/>
            <a:ext cx="1143012" cy="1080000"/>
          </a:xfrm>
        </p:spPr>
        <p:txBody>
          <a:bodyPr anchor="ctr"/>
          <a:lstStyle>
            <a:lvl1pPr algn="r">
              <a:buNone/>
              <a:defRPr sz="4000" b="1">
                <a:solidFill>
                  <a:schemeClr val="bg1"/>
                </a:solidFill>
                <a:latin typeface="+mj-lt"/>
              </a:defRPr>
            </a:lvl1pPr>
          </a:lstStyle>
          <a:p>
            <a:pPr lvl="0"/>
            <a:r>
              <a:rPr lang="en-US" dirty="0" smtClean="0"/>
              <a:t>#</a:t>
            </a:r>
            <a:endParaRPr lang="en-AU" dirty="0"/>
          </a:p>
        </p:txBody>
      </p:sp>
      <p:sp>
        <p:nvSpPr>
          <p:cNvPr id="17" name="Text Placeholder 16"/>
          <p:cNvSpPr>
            <a:spLocks noGrp="1"/>
          </p:cNvSpPr>
          <p:nvPr>
            <p:ph type="body" sz="quarter" idx="13" hasCustomPrompt="1"/>
          </p:nvPr>
        </p:nvSpPr>
        <p:spPr bwMode="hidden">
          <a:xfrm>
            <a:off x="7893038" y="2857496"/>
            <a:ext cx="1144800" cy="142875"/>
          </a:xfrm>
        </p:spPr>
        <p:txBody>
          <a:bodyPr>
            <a:noAutofit/>
          </a:bodyPr>
          <a:lstStyle>
            <a:lvl1pPr algn="ctr">
              <a:buNone/>
              <a:defRPr sz="700" baseline="0">
                <a:solidFill>
                  <a:schemeClr val="bg1"/>
                </a:solidFill>
              </a:defRPr>
            </a:lvl1pPr>
          </a:lstStyle>
          <a:p>
            <a:pPr lvl="0"/>
            <a:r>
              <a:rPr lang="en-US" dirty="0" smtClean="0"/>
              <a:t>Enter section number</a:t>
            </a:r>
            <a:endParaRPr lang="en-AU" dirty="0"/>
          </a:p>
        </p:txBody>
      </p:sp>
      <p:sp>
        <p:nvSpPr>
          <p:cNvPr id="32" name="Rectangle 31"/>
          <p:cNvSpPr/>
          <p:nvPr userDrawn="1"/>
        </p:nvSpPr>
        <p:spPr bwMode="white">
          <a:xfrm flipH="1">
            <a:off x="-5" y="5715016"/>
            <a:ext cx="9144001" cy="114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8"/>
          <p:cNvGrpSpPr/>
          <p:nvPr userDrawn="1"/>
        </p:nvGrpSpPr>
        <p:grpSpPr>
          <a:xfrm>
            <a:off x="224627" y="5248014"/>
            <a:ext cx="1989919" cy="1359427"/>
            <a:chOff x="224627" y="5248014"/>
            <a:chExt cx="1989919" cy="1359427"/>
          </a:xfrm>
        </p:grpSpPr>
        <p:sp>
          <p:nvSpPr>
            <p:cNvPr id="33" name="Rectangle 32"/>
            <p:cNvSpPr/>
            <p:nvPr userDrawn="1"/>
          </p:nvSpPr>
          <p:spPr bwMode="ltGray">
            <a:xfrm>
              <a:off x="855117" y="5248014"/>
              <a:ext cx="1359429" cy="13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14"/>
            <p:cNvGrpSpPr/>
            <p:nvPr userDrawn="1"/>
          </p:nvGrpSpPr>
          <p:grpSpPr>
            <a:xfrm>
              <a:off x="224627" y="5966641"/>
              <a:ext cx="1267200" cy="640800"/>
              <a:chOff x="261938" y="5715016"/>
              <a:chExt cx="1612106" cy="789289"/>
            </a:xfrm>
          </p:grpSpPr>
          <p:sp>
            <p:nvSpPr>
              <p:cNvPr id="16" name="Rectangle 15"/>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UE DIVIDER Slide">
    <p:spTree>
      <p:nvGrpSpPr>
        <p:cNvPr id="1" name=""/>
        <p:cNvGrpSpPr/>
        <p:nvPr/>
      </p:nvGrpSpPr>
      <p:grpSpPr>
        <a:xfrm>
          <a:off x="0" y="0"/>
          <a:ext cx="0" cy="0"/>
          <a:chOff x="0" y="0"/>
          <a:chExt cx="0" cy="0"/>
        </a:xfrm>
      </p:grpSpPr>
      <p:sp>
        <p:nvSpPr>
          <p:cNvPr id="8" name="Rectangle 7"/>
          <p:cNvSpPr/>
          <p:nvPr userDrawn="1"/>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bwMode="black">
          <a:xfrm>
            <a:off x="285720" y="1777496"/>
            <a:ext cx="7599393" cy="1080000"/>
          </a:xfrm>
        </p:spPr>
        <p:txBody>
          <a:bodyPr anchor="ctr">
            <a:normAutofit/>
          </a:bodyPr>
          <a:lstStyle>
            <a:lvl1pPr algn="l">
              <a:defRPr sz="2800" b="0" baseline="0">
                <a:solidFill>
                  <a:schemeClr val="tx1"/>
                </a:solidFill>
                <a:latin typeface="+mj-lt"/>
              </a:defRPr>
            </a:lvl1pPr>
          </a:lstStyle>
          <a:p>
            <a:r>
              <a:rPr lang="en-US" dirty="0" smtClean="0"/>
              <a:t>SECTION DIVIDER  [1 line only]</a:t>
            </a:r>
            <a:endParaRPr lang="en-AU" dirty="0"/>
          </a:p>
        </p:txBody>
      </p:sp>
      <p:sp>
        <p:nvSpPr>
          <p:cNvPr id="13" name="Text Placeholder 12"/>
          <p:cNvSpPr>
            <a:spLocks noGrp="1"/>
          </p:cNvSpPr>
          <p:nvPr userDrawn="1">
            <p:ph type="body" sz="quarter" idx="11" hasCustomPrompt="1"/>
          </p:nvPr>
        </p:nvSpPr>
        <p:spPr bwMode="black">
          <a:xfrm>
            <a:off x="7893038" y="1777495"/>
            <a:ext cx="1143012" cy="1080000"/>
          </a:xfrm>
        </p:spPr>
        <p:txBody>
          <a:bodyPr anchor="ctr"/>
          <a:lstStyle>
            <a:lvl1pPr algn="r">
              <a:buNone/>
              <a:defRPr sz="4000" b="1">
                <a:solidFill>
                  <a:schemeClr val="tx1"/>
                </a:solidFill>
                <a:latin typeface="+mj-lt"/>
              </a:defRPr>
            </a:lvl1pPr>
          </a:lstStyle>
          <a:p>
            <a:pPr lvl="0"/>
            <a:r>
              <a:rPr lang="en-US" dirty="0" smtClean="0"/>
              <a:t>#</a:t>
            </a:r>
            <a:endParaRPr lang="en-AU" dirty="0"/>
          </a:p>
        </p:txBody>
      </p:sp>
      <p:sp>
        <p:nvSpPr>
          <p:cNvPr id="12" name="Rectangle 11"/>
          <p:cNvSpPr/>
          <p:nvPr userDrawn="1"/>
        </p:nvSpPr>
        <p:spPr bwMode="white">
          <a:xfrm flipH="1">
            <a:off x="-5" y="5715016"/>
            <a:ext cx="9144001" cy="114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16"/>
          <p:cNvSpPr>
            <a:spLocks noGrp="1"/>
          </p:cNvSpPr>
          <p:nvPr userDrawn="1">
            <p:ph type="body" sz="quarter" idx="13" hasCustomPrompt="1"/>
          </p:nvPr>
        </p:nvSpPr>
        <p:spPr bwMode="hidden">
          <a:xfrm>
            <a:off x="7893038" y="2857496"/>
            <a:ext cx="1144800" cy="142875"/>
          </a:xfrm>
        </p:spPr>
        <p:txBody>
          <a:bodyPr>
            <a:noAutofit/>
          </a:bodyPr>
          <a:lstStyle>
            <a:lvl1pPr algn="ctr">
              <a:buNone/>
              <a:defRPr sz="700" baseline="0">
                <a:solidFill>
                  <a:schemeClr val="tx1"/>
                </a:solidFill>
              </a:defRPr>
            </a:lvl1pPr>
          </a:lstStyle>
          <a:p>
            <a:pPr lvl="0"/>
            <a:r>
              <a:rPr lang="en-US" dirty="0" smtClean="0"/>
              <a:t>Enter section number</a:t>
            </a:r>
            <a:endParaRPr lang="en-AU" dirty="0"/>
          </a:p>
        </p:txBody>
      </p:sp>
      <p:grpSp>
        <p:nvGrpSpPr>
          <p:cNvPr id="15" name="Group 14"/>
          <p:cNvGrpSpPr/>
          <p:nvPr userDrawn="1"/>
        </p:nvGrpSpPr>
        <p:grpSpPr>
          <a:xfrm>
            <a:off x="224627" y="5248014"/>
            <a:ext cx="1989919" cy="1359427"/>
            <a:chOff x="224627" y="5248014"/>
            <a:chExt cx="1989919" cy="1359427"/>
          </a:xfrm>
        </p:grpSpPr>
        <p:sp>
          <p:nvSpPr>
            <p:cNvPr id="18" name="Rectangle 17"/>
            <p:cNvSpPr/>
            <p:nvPr userDrawn="1"/>
          </p:nvSpPr>
          <p:spPr bwMode="ltGray">
            <a:xfrm>
              <a:off x="855117" y="5248014"/>
              <a:ext cx="1359429" cy="13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4"/>
            <p:cNvGrpSpPr/>
            <p:nvPr userDrawn="1"/>
          </p:nvGrpSpPr>
          <p:grpSpPr>
            <a:xfrm>
              <a:off x="224627" y="5966641"/>
              <a:ext cx="1267200" cy="640800"/>
              <a:chOff x="261938" y="5715016"/>
              <a:chExt cx="1612106" cy="789289"/>
            </a:xfrm>
          </p:grpSpPr>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4643438" y="1783634"/>
            <a:ext cx="4270375" cy="4502885"/>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8" name="Picture Placeholder 7"/>
          <p:cNvSpPr>
            <a:spLocks noGrp="1"/>
          </p:cNvSpPr>
          <p:nvPr>
            <p:ph type="pic" sz="quarter" idx="14" hasCustomPrompt="1"/>
          </p:nvPr>
        </p:nvSpPr>
        <p:spPr>
          <a:xfrm>
            <a:off x="250825" y="1773238"/>
            <a:ext cx="4321175" cy="3941761"/>
          </a:xfrm>
        </p:spPr>
        <p:txBody>
          <a:bodyPr anchor="t"/>
          <a:lstStyle>
            <a:lvl1pPr algn="ctr">
              <a:buNone/>
              <a:defRPr baseline="0"/>
            </a:lvl1pPr>
          </a:lstStyle>
          <a:p>
            <a:r>
              <a:rPr lang="en-AU" dirty="0" smtClean="0"/>
              <a:t>PLACE IMAGE HERE</a:t>
            </a:r>
          </a:p>
          <a:p>
            <a:endParaRPr lang="en-AU" dirty="0" smtClean="0"/>
          </a:p>
          <a:p>
            <a:endParaRPr lang="en-AU" dirty="0"/>
          </a:p>
        </p:txBody>
      </p:sp>
      <p:sp>
        <p:nvSpPr>
          <p:cNvPr id="10" name="Text Placeholder 8"/>
          <p:cNvSpPr>
            <a:spLocks noGrp="1"/>
          </p:cNvSpPr>
          <p:nvPr>
            <p:ph type="body" sz="quarter" idx="15" hasCustomPrompt="1"/>
          </p:nvPr>
        </p:nvSpPr>
        <p:spPr>
          <a:xfrm>
            <a:off x="250825" y="5715000"/>
            <a:ext cx="4392613" cy="593725"/>
          </a:xfrm>
        </p:spPr>
        <p:txBody>
          <a:bodyPr anchor="t">
            <a:normAutofit/>
          </a:bodyPr>
          <a:lstStyle>
            <a:lvl1pPr>
              <a:buNone/>
              <a:defRPr sz="1400" b="0" baseline="0">
                <a:solidFill>
                  <a:schemeClr val="tx1"/>
                </a:solidFill>
              </a:defRPr>
            </a:lvl1pPr>
          </a:lstStyle>
          <a:p>
            <a:pPr lvl="0"/>
            <a:r>
              <a:rPr lang="en-US" dirty="0" smtClean="0"/>
              <a:t>Caption copy goes here</a:t>
            </a:r>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p:nvPr userDrawn="1"/>
        </p:nvSpPr>
        <p:spPr bwMode="invGray">
          <a:xfrm flipH="1">
            <a:off x="928662" y="260351"/>
            <a:ext cx="8001056" cy="954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p:cNvSpPr>
            <a:spLocks noGrp="1"/>
          </p:cNvSpPr>
          <p:nvPr>
            <p:ph type="title"/>
          </p:nvPr>
        </p:nvSpPr>
        <p:spPr>
          <a:xfrm>
            <a:off x="1857356" y="428604"/>
            <a:ext cx="7056457" cy="633417"/>
          </a:xfrm>
          <a:prstGeom prst="rect">
            <a:avLst/>
          </a:prstGeom>
        </p:spPr>
        <p:txBody>
          <a:bodyPr vert="horz" lIns="91440" tIns="45720" rIns="91440" bIns="45720" rtlCol="0" anchor="b" anchorCtr="0">
            <a:normAutofit/>
          </a:bodyPr>
          <a:lstStyle/>
          <a:p>
            <a:r>
              <a:rPr lang="en-US" dirty="0" smtClean="0"/>
              <a:t>SLIDE TITLE, FONT IN ARIAL 24PT  [1 line only]</a:t>
            </a:r>
            <a:endParaRPr lang="en-AU" dirty="0"/>
          </a:p>
        </p:txBody>
      </p:sp>
      <p:sp>
        <p:nvSpPr>
          <p:cNvPr id="3" name="Text Placeholder 2"/>
          <p:cNvSpPr>
            <a:spLocks noGrp="1"/>
          </p:cNvSpPr>
          <p:nvPr>
            <p:ph type="body" idx="1"/>
          </p:nvPr>
        </p:nvSpPr>
        <p:spPr>
          <a:xfrm>
            <a:off x="250824" y="1357297"/>
            <a:ext cx="8662989" cy="5095891"/>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p>
        </p:txBody>
      </p:sp>
      <p:sp>
        <p:nvSpPr>
          <p:cNvPr id="6" name="Slide Number Placeholder 5"/>
          <p:cNvSpPr>
            <a:spLocks noGrp="1"/>
          </p:cNvSpPr>
          <p:nvPr userDrawn="1">
            <p:ph type="sldNum" sz="quarter" idx="4"/>
          </p:nvPr>
        </p:nvSpPr>
        <p:spPr>
          <a:xfrm>
            <a:off x="8664605" y="6586742"/>
            <a:ext cx="249208" cy="214314"/>
          </a:xfrm>
          <a:prstGeom prst="rect">
            <a:avLst/>
          </a:prstGeom>
        </p:spPr>
        <p:txBody>
          <a:bodyPr vert="horz" lIns="0" tIns="0" rIns="0" bIns="0" rtlCol="0" anchor="ctr"/>
          <a:lstStyle>
            <a:lvl1pPr algn="r">
              <a:defRPr lang="en-AU" sz="900" kern="1200" smtClean="0">
                <a:solidFill>
                  <a:schemeClr val="accent1"/>
                </a:solidFill>
                <a:latin typeface="+mn-lt"/>
                <a:ea typeface="+mn-ea"/>
                <a:cs typeface="+mn-cs"/>
              </a:defRPr>
            </a:lvl1pPr>
          </a:lstStyle>
          <a:p>
            <a:fld id="{5EB0718A-1B3D-42D2-9A2B-FB6CFA4B4E8D}" type="slidenum">
              <a:rPr lang="en-AU" smtClean="0"/>
              <a:pPr/>
              <a:t>‹#›</a:t>
            </a:fld>
            <a:endParaRPr lang="en-AU" dirty="0"/>
          </a:p>
        </p:txBody>
      </p:sp>
      <p:cxnSp>
        <p:nvCxnSpPr>
          <p:cNvPr id="24" name="Straight Connector 23"/>
          <p:cNvCxnSpPr/>
          <p:nvPr userDrawn="1"/>
        </p:nvCxnSpPr>
        <p:spPr>
          <a:xfrm>
            <a:off x="250825" y="6575651"/>
            <a:ext cx="867889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userDrawn="1"/>
        </p:nvGrpSpPr>
        <p:grpSpPr>
          <a:xfrm>
            <a:off x="250825" y="260350"/>
            <a:ext cx="1612106" cy="789289"/>
            <a:chOff x="261938" y="5715016"/>
            <a:chExt cx="1612106" cy="789289"/>
          </a:xfrm>
        </p:grpSpPr>
        <p:sp>
          <p:nvSpPr>
            <p:cNvPr id="12" name="Rectangle 11"/>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descr="USY_MB1_rgb_Reversed_Standard_Logo.png"/>
            <p:cNvPicPr>
              <a:picLocks noChangeAspect="1"/>
            </p:cNvPicPr>
            <p:nvPr userDrawn="1"/>
          </p:nvPicPr>
          <p:blipFill>
            <a:blip r:embed="rId19" cstate="print"/>
            <a:stretch>
              <a:fillRect/>
            </a:stretch>
          </p:blipFill>
          <p:spPr>
            <a:xfrm>
              <a:off x="433773" y="5890063"/>
              <a:ext cx="1268436" cy="439194"/>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3" r:id="rId5"/>
    <p:sldLayoutId id="2147483676" r:id="rId6"/>
    <p:sldLayoutId id="2147483675" r:id="rId7"/>
    <p:sldLayoutId id="2147483650" r:id="rId8"/>
    <p:sldLayoutId id="2147483669" r:id="rId9"/>
    <p:sldLayoutId id="2147483670" r:id="rId10"/>
    <p:sldLayoutId id="2147483671" r:id="rId11"/>
    <p:sldLayoutId id="2147483672" r:id="rId12"/>
    <p:sldLayoutId id="2147483652" r:id="rId13"/>
    <p:sldLayoutId id="2147483654" r:id="rId14"/>
    <p:sldLayoutId id="2147483655" r:id="rId15"/>
    <p:sldLayoutId id="2147483677" r:id="rId16"/>
    <p:sldLayoutId id="2147483679" r:id="rId17"/>
  </p:sldLayoutIdLst>
  <p:hf hdr="0" ftr="0" dt="0"/>
  <p:txStyles>
    <p:titleStyle>
      <a:lvl1pPr algn="r" defTabSz="914400" rtl="0" eaLnBrk="1" latinLnBrk="0" hangingPunct="1">
        <a:lnSpc>
          <a:spcPts val="2500"/>
        </a:lnSpc>
        <a:spcBef>
          <a:spcPct val="0"/>
        </a:spcBef>
        <a:buNone/>
        <a:defRPr sz="2400" kern="1200" baseline="0">
          <a:solidFill>
            <a:schemeClr val="bg1"/>
          </a:solidFill>
          <a:latin typeface="+mj-lt"/>
          <a:ea typeface="+mj-ea"/>
          <a:cs typeface="+mj-cs"/>
        </a:defRPr>
      </a:lvl1pPr>
    </p:titleStyle>
    <p:body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30.emf"/></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23.emf"/><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0648" y="764704"/>
            <a:ext cx="7704138" cy="1000132"/>
          </a:xfrm>
        </p:spPr>
        <p:txBody>
          <a:bodyPr>
            <a:normAutofit/>
          </a:bodyPr>
          <a:lstStyle/>
          <a:p>
            <a:r>
              <a:rPr lang="en-AU" dirty="0" smtClean="0"/>
              <a:t>Multi-Layered </a:t>
            </a:r>
            <a:r>
              <a:rPr lang="en-AU" dirty="0"/>
              <a:t>Data Classification for Biomarker </a:t>
            </a:r>
            <a:r>
              <a:rPr lang="en-AU" dirty="0" smtClean="0"/>
              <a:t>Discovery</a:t>
            </a:r>
            <a:endParaRPr lang="en-AU" dirty="0"/>
          </a:p>
        </p:txBody>
      </p:sp>
      <p:sp>
        <p:nvSpPr>
          <p:cNvPr id="5" name="Content Placeholder 4"/>
          <p:cNvSpPr>
            <a:spLocks noGrp="1"/>
          </p:cNvSpPr>
          <p:nvPr>
            <p:ph sz="quarter" idx="12"/>
          </p:nvPr>
        </p:nvSpPr>
        <p:spPr>
          <a:xfrm>
            <a:off x="3419872" y="5301208"/>
            <a:ext cx="5572133" cy="285752"/>
          </a:xfrm>
        </p:spPr>
        <p:txBody>
          <a:bodyPr/>
          <a:lstStyle/>
          <a:p>
            <a:r>
              <a:rPr lang="en-AU" sz="2000" dirty="0" smtClean="0"/>
              <a:t>Ellis Patrick</a:t>
            </a:r>
            <a:endParaRPr lang="en-AU" sz="2000" dirty="0"/>
          </a:p>
          <a:p>
            <a:endParaRPr lang="en-AU" dirty="0" smtClean="0"/>
          </a:p>
          <a:p>
            <a:r>
              <a:rPr lang="en-AU" sz="1200" dirty="0" smtClean="0"/>
              <a:t>School of Mathematics and Statistics</a:t>
            </a:r>
            <a:endParaRPr lang="en-AU"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Characteristics of our data</a:t>
            </a:r>
            <a:endParaRPr lang="en-US" sz="2800" dirty="0"/>
          </a:p>
        </p:txBody>
      </p:sp>
      <p:sp>
        <p:nvSpPr>
          <p:cNvPr id="3" name="Content Placeholder 2"/>
          <p:cNvSpPr>
            <a:spLocks noGrp="1"/>
          </p:cNvSpPr>
          <p:nvPr>
            <p:ph idx="1"/>
          </p:nvPr>
        </p:nvSpPr>
        <p:spPr/>
        <p:txBody>
          <a:bodyPr>
            <a:normAutofit fontScale="85000" lnSpcReduction="10000"/>
          </a:bodyPr>
          <a:lstStyle/>
          <a:p>
            <a:r>
              <a:rPr lang="en-AU" sz="2800" dirty="0"/>
              <a:t>Detailed clinical and pathological data, with mutation status for majority of the </a:t>
            </a:r>
            <a:r>
              <a:rPr lang="en-AU" sz="2800" dirty="0" smtClean="0"/>
              <a:t>patients</a:t>
            </a:r>
            <a:endParaRPr lang="en-AU" sz="2800" dirty="0"/>
          </a:p>
          <a:p>
            <a:pPr marL="0" indent="0">
              <a:buNone/>
            </a:pPr>
            <a:endParaRPr lang="en-AU" sz="2800" dirty="0"/>
          </a:p>
          <a:p>
            <a:r>
              <a:rPr lang="en-AU" sz="2800" dirty="0"/>
              <a:t>“Small” clinical data</a:t>
            </a:r>
            <a:endParaRPr lang="en-AU" sz="2800" dirty="0" smtClean="0"/>
          </a:p>
          <a:p>
            <a:pPr lvl="1"/>
            <a:r>
              <a:rPr lang="en-AU" sz="2600" dirty="0"/>
              <a:t>S</a:t>
            </a:r>
            <a:r>
              <a:rPr lang="en-AU" sz="2600" dirty="0" smtClean="0"/>
              <a:t>mall </a:t>
            </a:r>
            <a:r>
              <a:rPr lang="en-AU" sz="2600" dirty="0"/>
              <a:t>relative to other cancer </a:t>
            </a:r>
            <a:r>
              <a:rPr lang="en-AU" sz="2600" dirty="0" smtClean="0"/>
              <a:t>types</a:t>
            </a:r>
            <a:endParaRPr lang="en-AU" sz="2600" dirty="0"/>
          </a:p>
          <a:p>
            <a:pPr lvl="1"/>
            <a:r>
              <a:rPr lang="en-AU" sz="2600" dirty="0"/>
              <a:t>Large study of fresh tissue samples focusing on Stage III </a:t>
            </a:r>
            <a:r>
              <a:rPr lang="en-AU" sz="2600" dirty="0" smtClean="0"/>
              <a:t>patients</a:t>
            </a:r>
          </a:p>
          <a:p>
            <a:pPr lvl="1"/>
            <a:r>
              <a:rPr lang="en-AU" sz="2600" dirty="0" smtClean="0"/>
              <a:t>Missing values</a:t>
            </a:r>
            <a:endParaRPr lang="en-AU" sz="2600" dirty="0"/>
          </a:p>
          <a:p>
            <a:pPr marL="0" indent="0">
              <a:buNone/>
            </a:pPr>
            <a:endParaRPr lang="en-AU" sz="2800" dirty="0"/>
          </a:p>
          <a:p>
            <a:r>
              <a:rPr lang="en-AU" sz="2800" dirty="0">
                <a:solidFill>
                  <a:srgbClr val="FF0000"/>
                </a:solidFill>
              </a:rPr>
              <a:t>Vertical</a:t>
            </a:r>
            <a:r>
              <a:rPr lang="en-AU" sz="2800" dirty="0"/>
              <a:t> (</a:t>
            </a:r>
            <a:r>
              <a:rPr lang="en-AU" sz="2800" dirty="0" err="1"/>
              <a:t>omics</a:t>
            </a:r>
            <a:r>
              <a:rPr lang="en-AU" sz="2800" dirty="0"/>
              <a:t>) </a:t>
            </a:r>
            <a:r>
              <a:rPr lang="en-AU" sz="2800" dirty="0" smtClean="0">
                <a:solidFill>
                  <a:srgbClr val="FF0000"/>
                </a:solidFill>
              </a:rPr>
              <a:t>data integration </a:t>
            </a:r>
            <a:r>
              <a:rPr lang="en-AU" sz="2824" dirty="0"/>
              <a:t>=</a:t>
            </a:r>
            <a:r>
              <a:rPr lang="en-AU" sz="2800" dirty="0" smtClean="0">
                <a:solidFill>
                  <a:srgbClr val="FF0000"/>
                </a:solidFill>
              </a:rPr>
              <a:t> </a:t>
            </a:r>
            <a:r>
              <a:rPr lang="en-AU" sz="2600" dirty="0">
                <a:solidFill>
                  <a:srgbClr val="FF0000"/>
                </a:solidFill>
              </a:rPr>
              <a:t>m</a:t>
            </a:r>
            <a:r>
              <a:rPr lang="en-AU" sz="2600" dirty="0" smtClean="0">
                <a:solidFill>
                  <a:srgbClr val="FF0000"/>
                </a:solidFill>
              </a:rPr>
              <a:t>ore molecular </a:t>
            </a:r>
            <a:r>
              <a:rPr lang="en-AU" sz="2600" dirty="0">
                <a:solidFill>
                  <a:srgbClr val="FF0000"/>
                </a:solidFill>
              </a:rPr>
              <a:t>information </a:t>
            </a:r>
            <a:r>
              <a:rPr lang="en-AU" sz="2600" dirty="0"/>
              <a:t>on the same </a:t>
            </a:r>
            <a:r>
              <a:rPr lang="en-AU" sz="2600" dirty="0" smtClean="0"/>
              <a:t>patients</a:t>
            </a:r>
          </a:p>
          <a:p>
            <a:pPr marL="174625" lvl="1" indent="-174625">
              <a:buFont typeface="Arial" pitchFamily="34" charset="0"/>
              <a:buChar char="›"/>
            </a:pPr>
            <a:r>
              <a:rPr lang="en-AU" sz="2600" dirty="0"/>
              <a:t>Contrast to </a:t>
            </a:r>
            <a:r>
              <a:rPr lang="en-AU" sz="2600" dirty="0" smtClean="0">
                <a:solidFill>
                  <a:schemeClr val="tx2">
                    <a:lumMod val="60000"/>
                    <a:lumOff val="40000"/>
                  </a:schemeClr>
                </a:solidFill>
              </a:rPr>
              <a:t>horizontal data integration</a:t>
            </a:r>
            <a:r>
              <a:rPr lang="en-AU" sz="2600" dirty="0" smtClean="0"/>
              <a:t> = </a:t>
            </a:r>
            <a:r>
              <a:rPr lang="en-AU" sz="2600" dirty="0" smtClean="0">
                <a:solidFill>
                  <a:srgbClr val="3A8FDE"/>
                </a:solidFill>
              </a:rPr>
              <a:t>more </a:t>
            </a:r>
            <a:r>
              <a:rPr lang="en-AU" sz="2600" dirty="0">
                <a:solidFill>
                  <a:srgbClr val="3A8FDE"/>
                </a:solidFill>
              </a:rPr>
              <a:t>patients </a:t>
            </a:r>
            <a:r>
              <a:rPr lang="en-AU" sz="2600" dirty="0"/>
              <a:t>with the same genetic </a:t>
            </a:r>
            <a:r>
              <a:rPr lang="en-AU" sz="2600" dirty="0" smtClean="0"/>
              <a:t>information</a:t>
            </a:r>
          </a:p>
          <a:p>
            <a:endParaRPr lang="en-AU" sz="2600" dirty="0" smtClean="0"/>
          </a:p>
          <a:p>
            <a:endParaRPr lang="en-AU" sz="2600" dirty="0" smtClean="0"/>
          </a:p>
          <a:p>
            <a:pPr marL="0" indent="0">
              <a:buNone/>
            </a:pPr>
            <a:endParaRPr lang="en-AU" dirty="0" smtClean="0"/>
          </a:p>
        </p:txBody>
      </p:sp>
    </p:spTree>
    <p:extLst>
      <p:ext uri="{BB962C8B-B14F-4D97-AF65-F5344CB8AC3E}">
        <p14:creationId xmlns:p14="http://schemas.microsoft.com/office/powerpoint/2010/main" val="399836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AU" altLang="zh-TW" sz="2800" dirty="0" smtClean="0"/>
              <a:t>Challenges in “vertical” integration</a:t>
            </a:r>
            <a:endParaRPr kumimoji="1" lang="zh-TW" altLang="en-US" sz="2800" dirty="0"/>
          </a:p>
        </p:txBody>
      </p:sp>
      <p:sp>
        <p:nvSpPr>
          <p:cNvPr id="3" name="Content Placeholder 2"/>
          <p:cNvSpPr>
            <a:spLocks noGrp="1"/>
          </p:cNvSpPr>
          <p:nvPr>
            <p:ph idx="1"/>
          </p:nvPr>
        </p:nvSpPr>
        <p:spPr>
          <a:xfrm>
            <a:off x="457200" y="1600200"/>
            <a:ext cx="8229600" cy="4818366"/>
          </a:xfrm>
        </p:spPr>
        <p:txBody>
          <a:bodyPr>
            <a:normAutofit/>
          </a:bodyPr>
          <a:lstStyle/>
          <a:p>
            <a:r>
              <a:rPr kumimoji="1" lang="en-AU" altLang="zh-TW" sz="2400" dirty="0" smtClean="0"/>
              <a:t>Small number of samples </a:t>
            </a:r>
            <a:endParaRPr kumimoji="1" lang="en-AU" altLang="zh-TW" sz="2400" dirty="0" smtClean="0"/>
          </a:p>
          <a:p>
            <a:r>
              <a:rPr kumimoji="1" lang="en-AU" altLang="zh-TW" sz="2400" dirty="0" smtClean="0"/>
              <a:t>Sample </a:t>
            </a:r>
            <a:r>
              <a:rPr kumimoji="1" lang="en-AU" altLang="zh-TW" sz="2400" dirty="0" smtClean="0"/>
              <a:t>mismatch </a:t>
            </a:r>
            <a:endParaRPr kumimoji="1" lang="en-AU" altLang="zh-TW" sz="2400" dirty="0" smtClean="0"/>
          </a:p>
          <a:p>
            <a:r>
              <a:rPr kumimoji="1" lang="en-AU" altLang="zh-TW" sz="2400" dirty="0" smtClean="0"/>
              <a:t>Understanding </a:t>
            </a:r>
            <a:r>
              <a:rPr kumimoji="1" lang="en-AU" altLang="zh-TW" sz="2400" dirty="0" smtClean="0"/>
              <a:t>and processing many different platforms</a:t>
            </a:r>
          </a:p>
          <a:p>
            <a:r>
              <a:rPr kumimoji="1" lang="en-AU" altLang="zh-TW" sz="2400" dirty="0" smtClean="0"/>
              <a:t>Correlated information from multiple platforms</a:t>
            </a:r>
          </a:p>
          <a:p>
            <a:r>
              <a:rPr kumimoji="1" lang="en-AU" altLang="zh-TW" sz="2400" dirty="0" smtClean="0"/>
              <a:t>Unbalanced number of variables between CPM and high throughput </a:t>
            </a:r>
            <a:r>
              <a:rPr kumimoji="1" lang="en-AU" altLang="zh-TW" sz="2400" dirty="0" err="1" smtClean="0"/>
              <a:t>omics</a:t>
            </a:r>
            <a:r>
              <a:rPr kumimoji="1" lang="en-AU" altLang="zh-TW" sz="2400" dirty="0" smtClean="0"/>
              <a:t> platforms</a:t>
            </a:r>
          </a:p>
          <a:p>
            <a:endParaRPr kumimoji="1" lang="en-AU" altLang="zh-TW" dirty="0" smtClean="0"/>
          </a:p>
          <a:p>
            <a:endParaRPr kumimoji="1" lang="zh-TW" altLang="en-US" dirty="0"/>
          </a:p>
        </p:txBody>
      </p:sp>
    </p:spTree>
    <p:extLst>
      <p:ext uri="{BB962C8B-B14F-4D97-AF65-F5344CB8AC3E}">
        <p14:creationId xmlns:p14="http://schemas.microsoft.com/office/powerpoint/2010/main" val="3821867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831" y="1357297"/>
            <a:ext cx="8425626" cy="2863791"/>
          </a:xfrm>
        </p:spPr>
        <p:txBody>
          <a:bodyPr>
            <a:normAutofit/>
          </a:bodyPr>
          <a:lstStyle/>
          <a:p>
            <a:r>
              <a:rPr lang="en-AU" sz="2400" dirty="0" smtClean="0"/>
              <a:t>Extreme variable reduction in omics data</a:t>
            </a:r>
          </a:p>
          <a:p>
            <a:pPr lvl="1"/>
            <a:r>
              <a:rPr lang="en-AU" sz="2400" dirty="0" smtClean="0"/>
              <a:t>Pre-validation (</a:t>
            </a:r>
            <a:r>
              <a:rPr lang="en-AU" sz="2400" dirty="0" err="1" smtClean="0"/>
              <a:t>Tibshirani</a:t>
            </a:r>
            <a:r>
              <a:rPr lang="en-AU" sz="2400" dirty="0" smtClean="0"/>
              <a:t> and </a:t>
            </a:r>
            <a:r>
              <a:rPr lang="en-AU" sz="2400" dirty="0" err="1" smtClean="0"/>
              <a:t>Efron</a:t>
            </a:r>
            <a:r>
              <a:rPr lang="en-AU" sz="2400" dirty="0" smtClean="0"/>
              <a:t>, 2002)</a:t>
            </a:r>
          </a:p>
          <a:p>
            <a:pPr lvl="1"/>
            <a:r>
              <a:rPr lang="en-AU" sz="2400" dirty="0" smtClean="0"/>
              <a:t>PCA based methods</a:t>
            </a:r>
          </a:p>
          <a:p>
            <a:pPr lvl="1"/>
            <a:endParaRPr lang="en-AU" sz="2000" dirty="0" smtClean="0"/>
          </a:p>
          <a:p>
            <a:pPr lvl="1">
              <a:buNone/>
            </a:pPr>
            <a:endParaRPr lang="en-AU" sz="2000" dirty="0" smtClean="0"/>
          </a:p>
          <a:p>
            <a:pPr lvl="1">
              <a:buNone/>
            </a:pPr>
            <a:endParaRPr lang="en-AU" sz="2000" dirty="0" smtClean="0"/>
          </a:p>
        </p:txBody>
      </p:sp>
      <p:sp>
        <p:nvSpPr>
          <p:cNvPr id="4" name="Rectangle 3"/>
          <p:cNvSpPr/>
          <p:nvPr/>
        </p:nvSpPr>
        <p:spPr>
          <a:xfrm>
            <a:off x="2644832" y="3717032"/>
            <a:ext cx="1700946"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smtClean="0"/>
              <a:t>CPM data</a:t>
            </a:r>
          </a:p>
          <a:p>
            <a:pPr algn="ctr"/>
            <a:r>
              <a:rPr kumimoji="1" lang="en-AU" altLang="zh-TW" dirty="0" smtClean="0"/>
              <a:t>21 variables</a:t>
            </a:r>
            <a:endParaRPr kumimoji="1" lang="zh-TW" altLang="en-US" dirty="0"/>
          </a:p>
        </p:txBody>
      </p:sp>
      <p:sp>
        <p:nvSpPr>
          <p:cNvPr id="6" name="Rectangle 5"/>
          <p:cNvSpPr/>
          <p:nvPr/>
        </p:nvSpPr>
        <p:spPr>
          <a:xfrm>
            <a:off x="4788024" y="3717032"/>
            <a:ext cx="1610228" cy="8640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AU" altLang="zh-TW" dirty="0" err="1"/>
              <a:t>o</a:t>
            </a:r>
            <a:r>
              <a:rPr kumimoji="1" lang="en-AU" altLang="zh-TW" dirty="0" err="1" smtClean="0"/>
              <a:t>mics</a:t>
            </a:r>
            <a:r>
              <a:rPr kumimoji="1" lang="en-AU" altLang="zh-TW" dirty="0" smtClean="0"/>
              <a:t> </a:t>
            </a:r>
          </a:p>
          <a:p>
            <a:pPr algn="ctr"/>
            <a:r>
              <a:rPr kumimoji="1" lang="en-AU" altLang="zh-TW" dirty="0" smtClean="0"/>
              <a:t>1 combined</a:t>
            </a:r>
          </a:p>
          <a:p>
            <a:pPr algn="ctr"/>
            <a:r>
              <a:rPr kumimoji="1" lang="en-AU" altLang="zh-TW" dirty="0" smtClean="0"/>
              <a:t>variable</a:t>
            </a:r>
            <a:endParaRPr kumimoji="1" lang="zh-TW" altLang="en-US" dirty="0"/>
          </a:p>
        </p:txBody>
      </p:sp>
      <p:sp>
        <p:nvSpPr>
          <p:cNvPr id="10" name="Plus 9"/>
          <p:cNvSpPr/>
          <p:nvPr/>
        </p:nvSpPr>
        <p:spPr>
          <a:xfrm>
            <a:off x="4425155" y="4014283"/>
            <a:ext cx="226793" cy="238143"/>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5" name="Title 4"/>
          <p:cNvSpPr>
            <a:spLocks noGrp="1"/>
          </p:cNvSpPr>
          <p:nvPr>
            <p:ph type="title"/>
          </p:nvPr>
        </p:nvSpPr>
        <p:spPr/>
        <p:txBody>
          <a:bodyPr>
            <a:normAutofit/>
          </a:bodyPr>
          <a:lstStyle/>
          <a:p>
            <a:r>
              <a:rPr kumimoji="1" lang="en-AU" altLang="zh-TW" sz="2800" dirty="0" smtClean="0"/>
              <a:t>Integration</a:t>
            </a:r>
            <a:endParaRPr kumimoji="1" lang="zh-TW" altLang="en-US" sz="2800" dirty="0"/>
          </a:p>
        </p:txBody>
      </p:sp>
    </p:spTree>
    <p:extLst>
      <p:ext uri="{BB962C8B-B14F-4D97-AF65-F5344CB8AC3E}">
        <p14:creationId xmlns:p14="http://schemas.microsoft.com/office/powerpoint/2010/main" val="1104501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nchor="ctr">
            <a:normAutofit/>
          </a:bodyPr>
          <a:lstStyle/>
          <a:p>
            <a:pPr marL="0" indent="0" algn="ctr">
              <a:buNone/>
            </a:pPr>
            <a:r>
              <a:rPr lang="en-AU" sz="4800" dirty="0" smtClean="0"/>
              <a:t>Cross validation</a:t>
            </a:r>
            <a:endParaRPr lang="en-AU" sz="4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7097945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sp>
        <p:nvSpPr>
          <p:cNvPr id="26" name="TextBox 25"/>
          <p:cNvSpPr txBox="1"/>
          <p:nvPr/>
        </p:nvSpPr>
        <p:spPr>
          <a:xfrm>
            <a:off x="1833125"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cxnSp>
        <p:nvCxnSpPr>
          <p:cNvPr id="27" name="Straight Arrow Connector 26"/>
          <p:cNvCxnSpPr/>
          <p:nvPr/>
        </p:nvCxnSpPr>
        <p:spPr>
          <a:xfrm flipV="1">
            <a:off x="1244832" y="4860651"/>
            <a:ext cx="0" cy="35415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89435" y="2524445"/>
            <a:ext cx="2090179" cy="2313656"/>
          </a:xfrm>
          <a:prstGeom prst="rect">
            <a:avLst/>
          </a:prstGeom>
          <a:pattFill prst="smGrid">
            <a:fgClr>
              <a:prstClr val="black"/>
            </a:fgClr>
            <a:bgClr>
              <a:prstClr val="white"/>
            </a:bgClr>
          </a:patt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1649751"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2193205" y="2538414"/>
            <a:ext cx="386409" cy="2299687"/>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solidFill>
                <a:schemeClr val="accent4">
                  <a:lumMod val="60000"/>
                  <a:lumOff val="40000"/>
                </a:schemeClr>
              </a:solidFill>
            </a:endParaRPr>
          </a:p>
        </p:txBody>
      </p:sp>
      <p:cxnSp>
        <p:nvCxnSpPr>
          <p:cNvPr id="37" name="Straight Arrow Connector 36"/>
          <p:cNvCxnSpPr/>
          <p:nvPr/>
        </p:nvCxnSpPr>
        <p:spPr>
          <a:xfrm flipV="1">
            <a:off x="2386409" y="4865850"/>
            <a:ext cx="0" cy="35415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solidFill>
                  <a:schemeClr val="accent4">
                    <a:lumMod val="50000"/>
                  </a:schemeClr>
                </a:solidFill>
              </a:rPr>
              <a:t>Prediction error for testing set</a:t>
            </a:r>
            <a:endParaRPr kumimoji="1" lang="zh-TW" altLang="en-US" sz="1600" dirty="0">
              <a:solidFill>
                <a:schemeClr val="accent4">
                  <a:lumMod val="50000"/>
                </a:schemeClr>
              </a:solidFill>
            </a:endParaRPr>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902502" y="5041780"/>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782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2" grpId="0" animBg="1"/>
      <p:bldP spid="23" grpId="0" animBg="1"/>
      <p:bldP spid="39" grpId="0" animBg="1"/>
      <p:bldP spid="42" grpId="0" animBg="1"/>
      <p:bldP spid="44" grpId="0" animBg="1"/>
      <p:bldP spid="47" grpId="0" animBg="1"/>
      <p:bldP spid="49" grpId="0"/>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sp>
        <p:nvSpPr>
          <p:cNvPr id="26" name="TextBox 25"/>
          <p:cNvSpPr txBox="1"/>
          <p:nvPr/>
        </p:nvSpPr>
        <p:spPr>
          <a:xfrm>
            <a:off x="1820896"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sp>
        <p:nvSpPr>
          <p:cNvPr id="30" name="Rectangle 29"/>
          <p:cNvSpPr/>
          <p:nvPr/>
        </p:nvSpPr>
        <p:spPr>
          <a:xfrm>
            <a:off x="489435" y="2551695"/>
            <a:ext cx="2090179" cy="2313656"/>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418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2090179"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1755349" y="2549903"/>
            <a:ext cx="386409" cy="2299687"/>
          </a:xfrm>
          <a:prstGeom prst="rect">
            <a:avLst/>
          </a:prstGeom>
          <a:noFill/>
          <a:ln w="508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solidFill>
                  <a:schemeClr val="accent4">
                    <a:lumMod val="50000"/>
                  </a:schemeClr>
                </a:solidFill>
              </a:rPr>
              <a:t>Prediction error for testing set</a:t>
            </a:r>
            <a:endParaRPr kumimoji="1" lang="zh-TW" altLang="en-US" sz="1600" dirty="0">
              <a:solidFill>
                <a:schemeClr val="accent4">
                  <a:lumMod val="50000"/>
                </a:schemeClr>
              </a:solidFill>
            </a:endParaRPr>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489978" y="5036657"/>
            <a:ext cx="443222" cy="424843"/>
            <a:chOff x="6981788" y="4998382"/>
            <a:chExt cx="443222" cy="424843"/>
          </a:xfrm>
        </p:grpSpPr>
        <p:cxnSp>
          <p:nvCxnSpPr>
            <p:cNvPr id="48" name="Straight Connector 47"/>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0"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502382" y="5038061"/>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773126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sp>
        <p:nvSpPr>
          <p:cNvPr id="26" name="TextBox 25"/>
          <p:cNvSpPr txBox="1"/>
          <p:nvPr/>
        </p:nvSpPr>
        <p:spPr>
          <a:xfrm>
            <a:off x="1820896"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sp>
        <p:nvSpPr>
          <p:cNvPr id="30" name="Rectangle 29"/>
          <p:cNvSpPr/>
          <p:nvPr/>
        </p:nvSpPr>
        <p:spPr>
          <a:xfrm>
            <a:off x="489435" y="2551695"/>
            <a:ext cx="2090179" cy="2313656"/>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418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2090179"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1307353" y="2537457"/>
            <a:ext cx="386409" cy="2299687"/>
          </a:xfrm>
          <a:prstGeom prst="rect">
            <a:avLst/>
          </a:prstGeom>
          <a:noFill/>
          <a:ln w="508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solidFill>
                  <a:schemeClr val="accent4">
                    <a:lumMod val="50000"/>
                  </a:schemeClr>
                </a:solidFill>
              </a:rPr>
              <a:t>Prediction error for testing set</a:t>
            </a:r>
            <a:endParaRPr kumimoji="1" lang="zh-TW" altLang="en-US" sz="1600" dirty="0">
              <a:solidFill>
                <a:schemeClr val="accent4">
                  <a:lumMod val="50000"/>
                </a:schemeClr>
              </a:solidFill>
            </a:endParaRPr>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489978" y="5036657"/>
            <a:ext cx="443222" cy="424843"/>
            <a:chOff x="6981788" y="4998382"/>
            <a:chExt cx="443222" cy="424843"/>
          </a:xfrm>
        </p:grpSpPr>
        <p:cxnSp>
          <p:nvCxnSpPr>
            <p:cNvPr id="48" name="Straight Connector 47"/>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0"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063681" y="5032443"/>
            <a:ext cx="443222" cy="424843"/>
            <a:chOff x="6981788" y="4998382"/>
            <a:chExt cx="443222" cy="424843"/>
          </a:xfrm>
        </p:grpSpPr>
        <p:cxnSp>
          <p:nvCxnSpPr>
            <p:cNvPr id="65" name="Straight Connector 6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5" name="Straight Connector 74"/>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4"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8529" y="5011861"/>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066997" y="5038061"/>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009079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sp>
        <p:nvSpPr>
          <p:cNvPr id="26" name="TextBox 25"/>
          <p:cNvSpPr txBox="1"/>
          <p:nvPr/>
        </p:nvSpPr>
        <p:spPr>
          <a:xfrm>
            <a:off x="1820896"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sp>
        <p:nvSpPr>
          <p:cNvPr id="30" name="Rectangle 29"/>
          <p:cNvSpPr/>
          <p:nvPr/>
        </p:nvSpPr>
        <p:spPr>
          <a:xfrm>
            <a:off x="489435" y="2551695"/>
            <a:ext cx="2090179" cy="2313656"/>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418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2090179"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880384" y="2537457"/>
            <a:ext cx="386409" cy="2299687"/>
          </a:xfrm>
          <a:prstGeom prst="rect">
            <a:avLst/>
          </a:prstGeom>
          <a:noFill/>
          <a:ln w="508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solidFill>
                  <a:schemeClr val="accent4">
                    <a:lumMod val="50000"/>
                  </a:schemeClr>
                </a:solidFill>
              </a:rPr>
              <a:t>Prediction error for testing set</a:t>
            </a:r>
            <a:endParaRPr kumimoji="1" lang="zh-TW" altLang="en-US" sz="1600" dirty="0">
              <a:solidFill>
                <a:schemeClr val="accent4">
                  <a:lumMod val="50000"/>
                </a:schemeClr>
              </a:solidFill>
            </a:endParaRPr>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489978" y="5036657"/>
            <a:ext cx="443222" cy="424843"/>
            <a:chOff x="6981788" y="4998382"/>
            <a:chExt cx="443222" cy="424843"/>
          </a:xfrm>
        </p:grpSpPr>
        <p:cxnSp>
          <p:nvCxnSpPr>
            <p:cNvPr id="48" name="Straight Connector 47"/>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0"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063681" y="5032443"/>
            <a:ext cx="443222" cy="424843"/>
            <a:chOff x="6981788" y="4998382"/>
            <a:chExt cx="443222" cy="424843"/>
          </a:xfrm>
        </p:grpSpPr>
        <p:cxnSp>
          <p:nvCxnSpPr>
            <p:cNvPr id="65" name="Straight Connector 6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5" name="Straight Connector 74"/>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4"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8529" y="5011861"/>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6626881" y="5027272"/>
            <a:ext cx="443222" cy="424843"/>
            <a:chOff x="6981788" y="4998382"/>
            <a:chExt cx="443222" cy="424843"/>
          </a:xfrm>
        </p:grpSpPr>
        <p:cxnSp>
          <p:nvCxnSpPr>
            <p:cNvPr id="87" name="Straight Connector 86"/>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9" name="Straight Connector 88"/>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8"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6628059" y="5027008"/>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73569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sp>
        <p:nvSpPr>
          <p:cNvPr id="26" name="TextBox 25"/>
          <p:cNvSpPr txBox="1"/>
          <p:nvPr/>
        </p:nvSpPr>
        <p:spPr>
          <a:xfrm>
            <a:off x="1820896"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sp>
        <p:nvSpPr>
          <p:cNvPr id="30" name="Rectangle 29"/>
          <p:cNvSpPr/>
          <p:nvPr/>
        </p:nvSpPr>
        <p:spPr>
          <a:xfrm>
            <a:off x="489435" y="2551695"/>
            <a:ext cx="2090179" cy="2313656"/>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418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2090179"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502161" y="2542890"/>
            <a:ext cx="386409" cy="2299687"/>
          </a:xfrm>
          <a:prstGeom prst="rect">
            <a:avLst/>
          </a:prstGeom>
          <a:noFill/>
          <a:ln w="508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solidFill>
                  <a:schemeClr val="accent4">
                    <a:lumMod val="50000"/>
                  </a:schemeClr>
                </a:solidFill>
              </a:rPr>
              <a:t>Testing set</a:t>
            </a:r>
            <a:endParaRPr kumimoji="1" lang="zh-TW" altLang="en-US" sz="1600" dirty="0">
              <a:solidFill>
                <a:schemeClr val="accent4">
                  <a:lumMod val="50000"/>
                </a:schemeClr>
              </a:solidFill>
            </a:endParaRPr>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solidFill>
                  <a:schemeClr val="accent4">
                    <a:lumMod val="50000"/>
                  </a:schemeClr>
                </a:solidFill>
              </a:rPr>
              <a:t>Prediction error for testing set</a:t>
            </a:r>
            <a:endParaRPr kumimoji="1" lang="zh-TW" altLang="en-US" sz="1600" dirty="0">
              <a:solidFill>
                <a:schemeClr val="accent4">
                  <a:lumMod val="50000"/>
                </a:schemeClr>
              </a:solidFill>
            </a:endParaRPr>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489978" y="5036657"/>
            <a:ext cx="443222" cy="424843"/>
            <a:chOff x="6981788" y="4998382"/>
            <a:chExt cx="443222" cy="424843"/>
          </a:xfrm>
        </p:grpSpPr>
        <p:cxnSp>
          <p:nvCxnSpPr>
            <p:cNvPr id="48" name="Straight Connector 47"/>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0"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063681" y="5032443"/>
            <a:ext cx="443222" cy="424843"/>
            <a:chOff x="6981788" y="4998382"/>
            <a:chExt cx="443222" cy="424843"/>
          </a:xfrm>
        </p:grpSpPr>
        <p:cxnSp>
          <p:nvCxnSpPr>
            <p:cNvPr id="65" name="Straight Connector 6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5" name="Straight Connector 74"/>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4"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8529" y="5011861"/>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6626881" y="5027272"/>
            <a:ext cx="443222" cy="424843"/>
            <a:chOff x="6981788" y="4998382"/>
            <a:chExt cx="443222" cy="424843"/>
          </a:xfrm>
        </p:grpSpPr>
        <p:cxnSp>
          <p:nvCxnSpPr>
            <p:cNvPr id="87" name="Straight Connector 86"/>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9" name="Straight Connector 88"/>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8"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6254367" y="5028229"/>
            <a:ext cx="443222" cy="424843"/>
            <a:chOff x="6981788" y="4998382"/>
            <a:chExt cx="443222" cy="424843"/>
          </a:xfrm>
        </p:grpSpPr>
        <p:cxnSp>
          <p:nvCxnSpPr>
            <p:cNvPr id="97" name="Straight Connector 96"/>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9" name="Straight Connector 98"/>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8"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118529" y="5011861"/>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6255545" y="5038183"/>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2473452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kumimoji="1" lang="en-AU" altLang="zh-TW" sz="2800" dirty="0" smtClean="0"/>
              <a:t>Repeated </a:t>
            </a:r>
            <a:r>
              <a:rPr kumimoji="1" lang="en-AU" altLang="zh-TW" sz="2800" dirty="0"/>
              <a:t>5-fold cross validation</a:t>
            </a:r>
            <a:endParaRPr kumimoji="1" lang="zh-TW" altLang="en-US" sz="2800" dirty="0"/>
          </a:p>
        </p:txBody>
      </p:sp>
      <p:sp>
        <p:nvSpPr>
          <p:cNvPr id="9" name="Rectangle 8"/>
          <p:cNvSpPr/>
          <p:nvPr/>
        </p:nvSpPr>
        <p:spPr>
          <a:xfrm>
            <a:off x="442901" y="2740624"/>
            <a:ext cx="838625" cy="164966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a:off x="394981" y="2371291"/>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11" name="TextBox 10"/>
          <p:cNvSpPr txBox="1"/>
          <p:nvPr/>
        </p:nvSpPr>
        <p:spPr>
          <a:xfrm rot="16200000">
            <a:off x="-239125" y="3332541"/>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12" name="Rectangle 11"/>
          <p:cNvSpPr/>
          <p:nvPr/>
        </p:nvSpPr>
        <p:spPr>
          <a:xfrm>
            <a:off x="1742134" y="1757140"/>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15" name="Rectangle 14"/>
          <p:cNvSpPr/>
          <p:nvPr/>
        </p:nvSpPr>
        <p:spPr>
          <a:xfrm>
            <a:off x="442899" y="2692699"/>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6" name="Rectangle 15"/>
          <p:cNvSpPr/>
          <p:nvPr/>
        </p:nvSpPr>
        <p:spPr>
          <a:xfrm>
            <a:off x="1077854" y="2701315"/>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7" name="Left Brace 16"/>
          <p:cNvSpPr/>
          <p:nvPr/>
        </p:nvSpPr>
        <p:spPr>
          <a:xfrm>
            <a:off x="1521505" y="2038725"/>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18" name="Rectangle 17"/>
          <p:cNvSpPr/>
          <p:nvPr/>
        </p:nvSpPr>
        <p:spPr>
          <a:xfrm>
            <a:off x="2001750" y="1757513"/>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9" name="TextBox 18"/>
          <p:cNvSpPr txBox="1"/>
          <p:nvPr/>
        </p:nvSpPr>
        <p:spPr>
          <a:xfrm>
            <a:off x="68333" y="5337658"/>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20" name="TextBox 19"/>
          <p:cNvSpPr txBox="1"/>
          <p:nvPr/>
        </p:nvSpPr>
        <p:spPr>
          <a:xfrm>
            <a:off x="68333" y="5760414"/>
            <a:ext cx="1472344" cy="369332"/>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solidFill>
                  <a:schemeClr val="accent4">
                    <a:lumMod val="50000"/>
                  </a:schemeClr>
                </a:solidFill>
              </a:rPr>
              <a:t>Testing set</a:t>
            </a:r>
            <a:endParaRPr kumimoji="1" lang="zh-TW" altLang="en-US" dirty="0">
              <a:solidFill>
                <a:schemeClr val="accent4">
                  <a:lumMod val="50000"/>
                </a:schemeClr>
              </a:solidFill>
            </a:endParaRPr>
          </a:p>
        </p:txBody>
      </p:sp>
      <p:cxnSp>
        <p:nvCxnSpPr>
          <p:cNvPr id="23" name="Straight Arrow Connector 22"/>
          <p:cNvCxnSpPr/>
          <p:nvPr/>
        </p:nvCxnSpPr>
        <p:spPr>
          <a:xfrm>
            <a:off x="3102666" y="2280784"/>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29057" y="1869446"/>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29" name="TextBox 28"/>
          <p:cNvSpPr txBox="1"/>
          <p:nvPr/>
        </p:nvSpPr>
        <p:spPr>
          <a:xfrm>
            <a:off x="3995936" y="1700808"/>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cxnSp>
        <p:nvCxnSpPr>
          <p:cNvPr id="32" name="Straight Arrow Connector 31"/>
          <p:cNvCxnSpPr/>
          <p:nvPr/>
        </p:nvCxnSpPr>
        <p:spPr>
          <a:xfrm>
            <a:off x="3103998" y="3486068"/>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942719" y="3127375"/>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34" name="TextBox 33"/>
          <p:cNvSpPr txBox="1"/>
          <p:nvPr/>
        </p:nvSpPr>
        <p:spPr>
          <a:xfrm>
            <a:off x="1745592" y="1146810"/>
            <a:ext cx="124906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resamples</a:t>
            </a:r>
            <a:endParaRPr kumimoji="1" lang="zh-TW" altLang="en-US" dirty="0"/>
          </a:p>
        </p:txBody>
      </p:sp>
      <p:cxnSp>
        <p:nvCxnSpPr>
          <p:cNvPr id="37" name="Straight Arrow Connector 36"/>
          <p:cNvCxnSpPr/>
          <p:nvPr/>
        </p:nvCxnSpPr>
        <p:spPr>
          <a:xfrm>
            <a:off x="3070465" y="5479623"/>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07219"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07418"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885998" y="5160791"/>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44" name="Content Placeholder 26"/>
          <p:cNvPicPr>
            <a:picLocks noChangeAspect="1"/>
          </p:cNvPicPr>
          <p:nvPr/>
        </p:nvPicPr>
        <p:blipFill rotWithShape="1">
          <a:blip r:embed="rId3"/>
          <a:srcRect l="11767" t="9699" r="84961" b="4571"/>
          <a:stretch/>
        </p:blipFill>
        <p:spPr>
          <a:xfrm rot="5400000">
            <a:off x="4465059" y="2820336"/>
            <a:ext cx="101275" cy="1325535"/>
          </a:xfrm>
          <a:prstGeom prst="rect">
            <a:avLst/>
          </a:prstGeom>
          <a:ln>
            <a:solidFill>
              <a:schemeClr val="tx1"/>
            </a:solidFill>
          </a:ln>
        </p:spPr>
      </p:pic>
      <p:pic>
        <p:nvPicPr>
          <p:cNvPr id="45" name="Picture 44"/>
          <p:cNvPicPr>
            <a:picLocks noChangeAspect="1"/>
          </p:cNvPicPr>
          <p:nvPr/>
        </p:nvPicPr>
        <p:blipFill rotWithShape="1">
          <a:blip r:embed="rId4"/>
          <a:srcRect l="24676" t="5795" r="72223" b="6296"/>
          <a:stretch/>
        </p:blipFill>
        <p:spPr>
          <a:xfrm rot="5400000">
            <a:off x="4444679" y="4816859"/>
            <a:ext cx="93581" cy="1325535"/>
          </a:xfrm>
          <a:prstGeom prst="rect">
            <a:avLst/>
          </a:prstGeom>
          <a:ln>
            <a:solidFill>
              <a:srgbClr val="000000"/>
            </a:solidFill>
          </a:ln>
        </p:spPr>
      </p:pic>
      <p:sp>
        <p:nvSpPr>
          <p:cNvPr id="46" name="Right Brace 45"/>
          <p:cNvSpPr/>
          <p:nvPr/>
        </p:nvSpPr>
        <p:spPr>
          <a:xfrm>
            <a:off x="5364088" y="2206345"/>
            <a:ext cx="445226" cy="3382895"/>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cxnSp>
        <p:nvCxnSpPr>
          <p:cNvPr id="47" name="Straight Connector 46"/>
          <p:cNvCxnSpPr/>
          <p:nvPr/>
        </p:nvCxnSpPr>
        <p:spPr>
          <a:xfrm>
            <a:off x="4499992"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57125" t="5239" r="3570" b="8504"/>
          <a:stretch/>
        </p:blipFill>
        <p:spPr>
          <a:xfrm>
            <a:off x="6384057" y="2609877"/>
            <a:ext cx="1356295" cy="2187275"/>
          </a:xfrm>
          <a:prstGeom prst="rect">
            <a:avLst/>
          </a:prstGeom>
        </p:spPr>
      </p:pic>
      <p:sp>
        <p:nvSpPr>
          <p:cNvPr id="49" name="TextBox 48"/>
          <p:cNvSpPr txBox="1"/>
          <p:nvPr/>
        </p:nvSpPr>
        <p:spPr>
          <a:xfrm>
            <a:off x="6372196" y="2202216"/>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128151" y="349645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4" name="Straight Arrow Connector 83"/>
          <p:cNvCxnSpPr/>
          <p:nvPr/>
        </p:nvCxnSpPr>
        <p:spPr>
          <a:xfrm flipV="1">
            <a:off x="770688" y="4527772"/>
            <a:ext cx="0" cy="607564"/>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884368" y="3805596"/>
            <a:ext cx="2880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8316416" y="2636912"/>
            <a:ext cx="72008" cy="2160240"/>
          </a:xfrm>
          <a:prstGeom prst="rect">
            <a:avLst/>
          </a:prstGeom>
          <a:pattFill prst="narHorz">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55" name="TextBox 54"/>
          <p:cNvSpPr txBox="1"/>
          <p:nvPr/>
        </p:nvSpPr>
        <p:spPr>
          <a:xfrm>
            <a:off x="7596336" y="5378674"/>
            <a:ext cx="1512168" cy="646331"/>
          </a:xfrm>
          <a:prstGeom prst="rect">
            <a:avLst/>
          </a:prstGeom>
          <a:noFill/>
        </p:spPr>
        <p:txBody>
          <a:bodyPr wrap="square" rtlCol="0">
            <a:spAutoFit/>
          </a:bodyPr>
          <a:lstStyle/>
          <a:p>
            <a:pPr algn="ctr"/>
            <a:r>
              <a:rPr kumimoji="1" lang="en-AU" altLang="zh-TW" dirty="0" smtClean="0"/>
              <a:t>Average CV error</a:t>
            </a:r>
            <a:endParaRPr kumimoji="1" lang="zh-TW" altLang="en-US" dirty="0"/>
          </a:p>
        </p:txBody>
      </p:sp>
      <p:pic>
        <p:nvPicPr>
          <p:cNvPr id="40" name="Content Placeholder 26"/>
          <p:cNvPicPr>
            <a:picLocks noChangeAspect="1"/>
          </p:cNvPicPr>
          <p:nvPr/>
        </p:nvPicPr>
        <p:blipFill rotWithShape="1">
          <a:blip r:embed="rId3"/>
          <a:srcRect l="11767" t="9699" r="84961" b="4571"/>
          <a:stretch/>
        </p:blipFill>
        <p:spPr>
          <a:xfrm rot="5400000">
            <a:off x="4464050" y="1592734"/>
            <a:ext cx="101275" cy="1325535"/>
          </a:xfrm>
          <a:prstGeom prst="rect">
            <a:avLst/>
          </a:prstGeom>
          <a:ln>
            <a:solidFill>
              <a:schemeClr val="tx1"/>
            </a:solidFill>
          </a:ln>
        </p:spPr>
      </p:pic>
      <p:pic>
        <p:nvPicPr>
          <p:cNvPr id="41" name="Content Placeholder 26"/>
          <p:cNvPicPr>
            <a:picLocks noChangeAspect="1"/>
          </p:cNvPicPr>
          <p:nvPr/>
        </p:nvPicPr>
        <p:blipFill rotWithShape="1">
          <a:blip r:embed="rId3"/>
          <a:srcRect l="5888" t="7135" r="90840" b="7135"/>
          <a:stretch/>
        </p:blipFill>
        <p:spPr>
          <a:xfrm rot="5400000">
            <a:off x="4471688" y="1595871"/>
            <a:ext cx="101275" cy="1325535"/>
          </a:xfrm>
          <a:prstGeom prst="rect">
            <a:avLst/>
          </a:prstGeom>
          <a:ln>
            <a:solidFill>
              <a:schemeClr val="tx1"/>
            </a:solidFill>
          </a:ln>
        </p:spPr>
      </p:pic>
      <p:cxnSp>
        <p:nvCxnSpPr>
          <p:cNvPr id="52" name="Straight Connector 51"/>
          <p:cNvCxnSpPr/>
          <p:nvPr/>
        </p:nvCxnSpPr>
        <p:spPr>
          <a:xfrm>
            <a:off x="2166958" y="2049207"/>
            <a:ext cx="254321" cy="0"/>
          </a:xfrm>
          <a:prstGeom prst="line">
            <a:avLst/>
          </a:prstGeom>
          <a:ln w="2540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516500" y="1760728"/>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54" name="Rectangle 53"/>
          <p:cNvSpPr/>
          <p:nvPr/>
        </p:nvSpPr>
        <p:spPr>
          <a:xfrm>
            <a:off x="2776116" y="1761101"/>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61" name="Rectangle 60"/>
          <p:cNvSpPr/>
          <p:nvPr/>
        </p:nvSpPr>
        <p:spPr>
          <a:xfrm>
            <a:off x="1745592" y="3122009"/>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62" name="Rectangle 61"/>
          <p:cNvSpPr/>
          <p:nvPr/>
        </p:nvSpPr>
        <p:spPr>
          <a:xfrm>
            <a:off x="2005208" y="3122382"/>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63" name="Straight Connector 62"/>
          <p:cNvCxnSpPr/>
          <p:nvPr/>
        </p:nvCxnSpPr>
        <p:spPr>
          <a:xfrm>
            <a:off x="2170416" y="3414076"/>
            <a:ext cx="254321" cy="0"/>
          </a:xfrm>
          <a:prstGeom prst="line">
            <a:avLst/>
          </a:prstGeom>
          <a:ln w="2540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2519958" y="3125597"/>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65" name="Rectangle 64"/>
          <p:cNvSpPr/>
          <p:nvPr/>
        </p:nvSpPr>
        <p:spPr>
          <a:xfrm>
            <a:off x="2779574" y="3125970"/>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66" name="Rectangle 65"/>
          <p:cNvSpPr/>
          <p:nvPr/>
        </p:nvSpPr>
        <p:spPr>
          <a:xfrm>
            <a:off x="1749305" y="5131375"/>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67" name="Rectangle 66"/>
          <p:cNvSpPr/>
          <p:nvPr/>
        </p:nvSpPr>
        <p:spPr>
          <a:xfrm>
            <a:off x="2008921" y="5131748"/>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68" name="Straight Connector 67"/>
          <p:cNvCxnSpPr/>
          <p:nvPr/>
        </p:nvCxnSpPr>
        <p:spPr>
          <a:xfrm>
            <a:off x="2174129" y="5423442"/>
            <a:ext cx="254321" cy="0"/>
          </a:xfrm>
          <a:prstGeom prst="line">
            <a:avLst/>
          </a:prstGeom>
          <a:ln w="2540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2523671" y="5134963"/>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70" name="Rectangle 69"/>
          <p:cNvSpPr/>
          <p:nvPr/>
        </p:nvSpPr>
        <p:spPr>
          <a:xfrm>
            <a:off x="2783287" y="5135336"/>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71" name="TextBox 70"/>
          <p:cNvSpPr txBox="1"/>
          <p:nvPr/>
        </p:nvSpPr>
        <p:spPr>
          <a:xfrm>
            <a:off x="237683" y="1996094"/>
            <a:ext cx="1133644"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5" name="Rectangle 4"/>
          <p:cNvSpPr/>
          <p:nvPr/>
        </p:nvSpPr>
        <p:spPr>
          <a:xfrm>
            <a:off x="8316416" y="6021288"/>
            <a:ext cx="72008" cy="1347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cxnSp>
        <p:nvCxnSpPr>
          <p:cNvPr id="73" name="Straight Arrow Connector 72"/>
          <p:cNvCxnSpPr/>
          <p:nvPr/>
        </p:nvCxnSpPr>
        <p:spPr>
          <a:xfrm>
            <a:off x="8388424" y="5013176"/>
            <a:ext cx="0" cy="3168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366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19" grpId="0" animBg="1"/>
      <p:bldP spid="20" grpId="0" animBg="1"/>
      <p:bldP spid="28" grpId="0"/>
      <p:bldP spid="29" grpId="0"/>
      <p:bldP spid="33" grpId="0"/>
      <p:bldP spid="34" grpId="0" animBg="1"/>
      <p:bldP spid="43" grpId="0"/>
      <p:bldP spid="46" grpId="0" animBg="1"/>
      <p:bldP spid="49" grpId="0"/>
      <p:bldP spid="50" grpId="0" animBg="1"/>
      <p:bldP spid="8" grpId="0" animBg="1"/>
      <p:bldP spid="55" grpId="0"/>
      <p:bldP spid="53" grpId="0" animBg="1"/>
      <p:bldP spid="54" grpId="0" animBg="1"/>
      <p:bldP spid="61" grpId="0" animBg="1"/>
      <p:bldP spid="62" grpId="0" animBg="1"/>
      <p:bldP spid="64" grpId="0" animBg="1"/>
      <p:bldP spid="65" grpId="0" animBg="1"/>
      <p:bldP spid="66" grpId="0" animBg="1"/>
      <p:bldP spid="67" grpId="0" animBg="1"/>
      <p:bldP spid="69" grpId="0" animBg="1"/>
      <p:bldP spid="70" grpId="0" animBg="1"/>
      <p:bldP spid="71"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800" dirty="0" smtClean="0"/>
              <a:t>Collaborators</a:t>
            </a:r>
            <a:endParaRPr lang="en-US" sz="2800" dirty="0"/>
          </a:p>
        </p:txBody>
      </p:sp>
      <p:sp>
        <p:nvSpPr>
          <p:cNvPr id="3" name="Content Placeholder 2"/>
          <p:cNvSpPr>
            <a:spLocks noGrp="1"/>
          </p:cNvSpPr>
          <p:nvPr>
            <p:ph sz="half" idx="1"/>
          </p:nvPr>
        </p:nvSpPr>
        <p:spPr>
          <a:xfrm>
            <a:off x="250824" y="1340769"/>
            <a:ext cx="4321176" cy="4967956"/>
          </a:xfrm>
        </p:spPr>
        <p:txBody>
          <a:bodyPr/>
          <a:lstStyle/>
          <a:p>
            <a:pPr marL="0" indent="0">
              <a:buNone/>
            </a:pPr>
            <a:r>
              <a:rPr lang="en-AU" b="1" dirty="0" smtClean="0"/>
              <a:t>School of Mathematics and Statistics</a:t>
            </a:r>
          </a:p>
          <a:p>
            <a:r>
              <a:rPr lang="en-AU" dirty="0" smtClean="0"/>
              <a:t>Jean Yang (CI)</a:t>
            </a:r>
          </a:p>
          <a:p>
            <a:r>
              <a:rPr lang="en-AU" dirty="0" smtClean="0"/>
              <a:t>Samuel Muller (CI)</a:t>
            </a:r>
          </a:p>
          <a:p>
            <a:pPr marL="0" indent="0">
              <a:buNone/>
            </a:pPr>
            <a:endParaRPr lang="en-AU" dirty="0" smtClean="0"/>
          </a:p>
          <a:p>
            <a:endParaRPr lang="en-US" dirty="0"/>
          </a:p>
        </p:txBody>
      </p:sp>
      <p:pic>
        <p:nvPicPr>
          <p:cNvPr id="12" name="Content Placeholder 11" descr="Carslaw-building-2@410x280.jpg"/>
          <p:cNvPicPr>
            <a:picLocks noGrp="1" noChangeAspect="1"/>
          </p:cNvPicPr>
          <p:nvPr>
            <p:ph sz="half" idx="2"/>
          </p:nvPr>
        </p:nvPicPr>
        <p:blipFill>
          <a:blip r:embed="rId2">
            <a:extLst>
              <a:ext uri="{28A0092B-C50C-407E-A947-70E740481C1C}">
                <a14:useLocalDpi xmlns:a14="http://schemas.microsoft.com/office/drawing/2010/main" val="0"/>
              </a:ext>
            </a:extLst>
          </a:blip>
          <a:srcRect t="-13594" b="-13594"/>
          <a:stretch>
            <a:fillRect/>
          </a:stretch>
        </p:blipFill>
        <p:spPr>
          <a:xfrm>
            <a:off x="6083598" y="1311388"/>
            <a:ext cx="2520850" cy="2189620"/>
          </a:xfrm>
        </p:spPr>
      </p:pic>
      <p:pic>
        <p:nvPicPr>
          <p:cNvPr id="13" name="Picture 12" descr="SydneyUniversity_MainBuilding_Panoram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3857144"/>
            <a:ext cx="6516216" cy="2092136"/>
          </a:xfrm>
          <a:prstGeom prst="rect">
            <a:avLst/>
          </a:prstGeom>
        </p:spPr>
      </p:pic>
      <p:pic>
        <p:nvPicPr>
          <p:cNvPr id="14" name="Picture 13" descr="Je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1253531"/>
            <a:ext cx="1079623" cy="1619436"/>
          </a:xfrm>
          <a:prstGeom prst="rect">
            <a:avLst/>
          </a:prstGeom>
        </p:spPr>
      </p:pic>
      <p:sp>
        <p:nvSpPr>
          <p:cNvPr id="18" name="TextBox 17"/>
          <p:cNvSpPr txBox="1"/>
          <p:nvPr/>
        </p:nvSpPr>
        <p:spPr>
          <a:xfrm>
            <a:off x="6804248" y="3789040"/>
            <a:ext cx="2229369" cy="1815882"/>
          </a:xfrm>
          <a:prstGeom prst="rect">
            <a:avLst/>
          </a:prstGeom>
          <a:noFill/>
        </p:spPr>
        <p:txBody>
          <a:bodyPr wrap="none" rtlCol="0">
            <a:spAutoFit/>
          </a:bodyPr>
          <a:lstStyle/>
          <a:p>
            <a:r>
              <a:rPr lang="en-US" sz="1600" dirty="0" smtClean="0"/>
              <a:t>Funded through ARC </a:t>
            </a:r>
          </a:p>
          <a:p>
            <a:r>
              <a:rPr lang="en-US" sz="1600" b="1" dirty="0"/>
              <a:t>DP130100488 </a:t>
            </a:r>
            <a:endParaRPr lang="en-US" sz="1600" b="1" dirty="0" smtClean="0"/>
          </a:p>
          <a:p>
            <a:endParaRPr lang="en-US" sz="1600" dirty="0" smtClean="0"/>
          </a:p>
          <a:p>
            <a:r>
              <a:rPr lang="en-US" sz="1600" i="1" dirty="0" smtClean="0"/>
              <a:t>Vertically </a:t>
            </a:r>
            <a:r>
              <a:rPr lang="en-US" sz="1600" i="1" dirty="0"/>
              <a:t>integrated </a:t>
            </a:r>
            <a:endParaRPr lang="en-US" sz="1600" i="1" dirty="0" smtClean="0"/>
          </a:p>
          <a:p>
            <a:r>
              <a:rPr lang="en-US" sz="1600" i="1" dirty="0" smtClean="0"/>
              <a:t>statistical </a:t>
            </a:r>
            <a:r>
              <a:rPr lang="en-US" sz="1600" i="1" dirty="0" err="1"/>
              <a:t>modelling</a:t>
            </a:r>
            <a:r>
              <a:rPr lang="en-US" sz="1600" i="1" dirty="0"/>
              <a:t> in </a:t>
            </a:r>
            <a:endParaRPr lang="en-US" sz="1600" i="1" dirty="0" smtClean="0"/>
          </a:p>
          <a:p>
            <a:r>
              <a:rPr lang="en-US" sz="1600" i="1" dirty="0" smtClean="0"/>
              <a:t>multi</a:t>
            </a:r>
            <a:r>
              <a:rPr lang="en-US" sz="1600" i="1" dirty="0"/>
              <a:t>-layered </a:t>
            </a:r>
            <a:r>
              <a:rPr lang="en-US" sz="1600" i="1" dirty="0" err="1"/>
              <a:t>omics</a:t>
            </a:r>
            <a:r>
              <a:rPr lang="en-US" sz="1600" i="1" dirty="0"/>
              <a:t> </a:t>
            </a:r>
            <a:endParaRPr lang="en-US" sz="1600" i="1" dirty="0" smtClean="0"/>
          </a:p>
          <a:p>
            <a:r>
              <a:rPr lang="en-US" sz="1600" i="1" dirty="0" smtClean="0"/>
              <a:t>studies</a:t>
            </a:r>
            <a:endParaRPr lang="en-US" sz="1600" i="1" dirty="0"/>
          </a:p>
        </p:txBody>
      </p:sp>
      <p:pic>
        <p:nvPicPr>
          <p:cNvPr id="2050" name="Picture 2" descr="Associate Professor Samuel Muell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998601"/>
            <a:ext cx="1080120" cy="162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52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8">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US" sz="2800" dirty="0" smtClean="0"/>
              <a:t>Classifiers</a:t>
            </a:r>
            <a:endParaRPr lang="en-US" sz="2800" dirty="0"/>
          </a:p>
        </p:txBody>
      </p:sp>
      <p:sp>
        <p:nvSpPr>
          <p:cNvPr id="3" name="Content Placeholder 2"/>
          <p:cNvSpPr>
            <a:spLocks noGrp="1"/>
          </p:cNvSpPr>
          <p:nvPr>
            <p:ph idx="1"/>
          </p:nvPr>
        </p:nvSpPr>
        <p:spPr/>
        <p:txBody>
          <a:bodyPr>
            <a:normAutofit/>
          </a:bodyPr>
          <a:lstStyle/>
          <a:p>
            <a:pPr marL="0" indent="0">
              <a:buNone/>
            </a:pPr>
            <a:r>
              <a:rPr lang="en-US" sz="2400" dirty="0" smtClean="0"/>
              <a:t>In our group we tried for the real data:</a:t>
            </a:r>
          </a:p>
          <a:p>
            <a:pPr marL="174625" lvl="1" indent="-174625">
              <a:buFont typeface="Arial" pitchFamily="34" charset="0"/>
              <a:buChar char="›"/>
            </a:pPr>
            <a:r>
              <a:rPr lang="en-US" sz="2400" dirty="0"/>
              <a:t>DLDA, LDA, random forest, </a:t>
            </a:r>
            <a:r>
              <a:rPr lang="en-US" sz="2400" dirty="0" err="1"/>
              <a:t>pamr</a:t>
            </a:r>
            <a:endParaRPr lang="en-US" sz="2400" dirty="0"/>
          </a:p>
          <a:p>
            <a:pPr marL="174625" lvl="1" indent="-174625">
              <a:buFont typeface="Arial" pitchFamily="34" charset="0"/>
              <a:buChar char="›"/>
            </a:pPr>
            <a:r>
              <a:rPr lang="en-US" sz="2400" dirty="0"/>
              <a:t>logistic regression, lasso</a:t>
            </a:r>
          </a:p>
          <a:p>
            <a:pPr marL="174625" lvl="1" indent="-174625">
              <a:buFont typeface="Arial" pitchFamily="34" charset="0"/>
              <a:buChar char="›"/>
            </a:pPr>
            <a:r>
              <a:rPr lang="en-US" sz="2400" dirty="0"/>
              <a:t>many of these have been performed on multiple platforms, microarray, </a:t>
            </a:r>
            <a:r>
              <a:rPr lang="en-US" sz="2400" dirty="0" err="1"/>
              <a:t>iTRAQ</a:t>
            </a:r>
            <a:r>
              <a:rPr lang="en-US" sz="2400" dirty="0"/>
              <a:t> (protein) and </a:t>
            </a:r>
            <a:r>
              <a:rPr lang="en-US" sz="2400" dirty="0" err="1"/>
              <a:t>miRNA</a:t>
            </a:r>
            <a:r>
              <a:rPr lang="en-US" sz="2400" dirty="0"/>
              <a:t> microarray</a:t>
            </a:r>
          </a:p>
          <a:p>
            <a:pPr marL="174625" lvl="1" indent="-174625">
              <a:buFont typeface="Arial" pitchFamily="34" charset="0"/>
              <a:buChar char="›"/>
            </a:pPr>
            <a:r>
              <a:rPr lang="en-US" sz="2400" dirty="0"/>
              <a:t>efforts have also been made to integrate these datasets</a:t>
            </a:r>
          </a:p>
          <a:p>
            <a:pPr marL="174625" lvl="1" indent="-174625">
              <a:buFont typeface="Arial" pitchFamily="34" charset="0"/>
              <a:buChar char="›"/>
            </a:pPr>
            <a:r>
              <a:rPr lang="en-US" sz="2400" dirty="0"/>
              <a:t>n</a:t>
            </a:r>
            <a:r>
              <a:rPr lang="en-US" sz="2400" dirty="0" smtClean="0"/>
              <a:t>etwork </a:t>
            </a:r>
            <a:r>
              <a:rPr lang="en-US" sz="2400" dirty="0"/>
              <a:t>information has also been used in an attempt to </a:t>
            </a:r>
            <a:r>
              <a:rPr lang="en-US" sz="2400" dirty="0" err="1"/>
              <a:t>stabilise</a:t>
            </a:r>
            <a:r>
              <a:rPr lang="en-US" sz="2400" dirty="0"/>
              <a:t> the feature selection and also create different features (</a:t>
            </a:r>
            <a:r>
              <a:rPr lang="en-US" sz="2400" dirty="0" smtClean="0"/>
              <a:t>i.e. </a:t>
            </a:r>
            <a:r>
              <a:rPr lang="en-US" sz="2400" dirty="0"/>
              <a:t>edges in a network, which is another way of potentially getting at interaction effects</a:t>
            </a:r>
            <a:r>
              <a:rPr lang="en-US" sz="2400" dirty="0" smtClean="0"/>
              <a:t>)</a:t>
            </a:r>
            <a:endParaRPr lang="en-US" sz="2400" dirty="0"/>
          </a:p>
          <a:p>
            <a:endParaRPr lang="en-US" dirty="0"/>
          </a:p>
        </p:txBody>
      </p:sp>
    </p:spTree>
    <p:extLst>
      <p:ext uri="{BB962C8B-B14F-4D97-AF65-F5344CB8AC3E}">
        <p14:creationId xmlns:p14="http://schemas.microsoft.com/office/powerpoint/2010/main" val="13326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888" y="548681"/>
            <a:ext cx="7056457" cy="633417"/>
          </a:xfrm>
        </p:spPr>
        <p:txBody>
          <a:bodyPr>
            <a:normAutofit fontScale="90000"/>
          </a:bodyPr>
          <a:lstStyle/>
          <a:p>
            <a:r>
              <a:rPr lang="en-AU" dirty="0" smtClean="0"/>
              <a:t>Error rate hunting</a:t>
            </a:r>
            <a:br>
              <a:rPr lang="en-AU" dirty="0" smtClean="0"/>
            </a:br>
            <a:r>
              <a:rPr lang="en-AU" sz="2000" dirty="0" smtClean="0"/>
              <a:t>The </a:t>
            </a:r>
            <a:r>
              <a:rPr lang="en-AU" sz="2000" dirty="0"/>
              <a:t>difficulty of getting error of comparable error rates</a:t>
            </a:r>
            <a:endParaRPr lang="en-US" sz="2000" dirty="0"/>
          </a:p>
        </p:txBody>
      </p:sp>
      <p:sp>
        <p:nvSpPr>
          <p:cNvPr id="3" name="Content Placeholder 2"/>
          <p:cNvSpPr>
            <a:spLocks noGrp="1"/>
          </p:cNvSpPr>
          <p:nvPr>
            <p:ph idx="1"/>
          </p:nvPr>
        </p:nvSpPr>
        <p:spPr/>
        <p:txBody>
          <a:bodyPr/>
          <a:lstStyle/>
          <a:p>
            <a:r>
              <a:rPr lang="en-AU" dirty="0" smtClean="0"/>
              <a:t>We often make many decisions before we start cross-validating</a:t>
            </a:r>
          </a:p>
          <a:p>
            <a:r>
              <a:rPr lang="en-AU" dirty="0" smtClean="0"/>
              <a:t>Analysis is rarely “blind”</a:t>
            </a:r>
          </a:p>
          <a:p>
            <a:r>
              <a:rPr lang="en-AU" dirty="0" smtClean="0"/>
              <a:t>Select the number of features</a:t>
            </a:r>
          </a:p>
          <a:p>
            <a:r>
              <a:rPr lang="en-AU" dirty="0" smtClean="0"/>
              <a:t>Select which features to use</a:t>
            </a:r>
          </a:p>
          <a:p>
            <a:pPr marL="0" indent="0">
              <a:buNone/>
            </a:pPr>
            <a:endParaRPr lang="en-AU" dirty="0"/>
          </a:p>
          <a:p>
            <a:endParaRPr lang="en-AU" dirty="0" smtClean="0"/>
          </a:p>
          <a:p>
            <a:endParaRPr lang="en-US" dirty="0"/>
          </a:p>
        </p:txBody>
      </p:sp>
      <p:sp>
        <p:nvSpPr>
          <p:cNvPr id="4" name="Rectangle 3"/>
          <p:cNvSpPr/>
          <p:nvPr/>
        </p:nvSpPr>
        <p:spPr>
          <a:xfrm>
            <a:off x="4099694" y="3909054"/>
            <a:ext cx="184275" cy="768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Variation_preval_J.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572" y="1570320"/>
            <a:ext cx="4843916" cy="4739000"/>
          </a:xfrm>
          <a:prstGeom prst="rect">
            <a:avLst/>
          </a:prstGeom>
        </p:spPr>
      </p:pic>
      <p:sp>
        <p:nvSpPr>
          <p:cNvPr id="7" name="TextBox 6"/>
          <p:cNvSpPr txBox="1"/>
          <p:nvPr/>
        </p:nvSpPr>
        <p:spPr>
          <a:xfrm rot="16200000">
            <a:off x="3138216" y="3369465"/>
            <a:ext cx="1940756" cy="338554"/>
          </a:xfrm>
          <a:prstGeom prst="rect">
            <a:avLst/>
          </a:prstGeom>
          <a:noFill/>
        </p:spPr>
        <p:txBody>
          <a:bodyPr wrap="none" rtlCol="0">
            <a:spAutoFit/>
          </a:bodyPr>
          <a:lstStyle/>
          <a:p>
            <a:r>
              <a:rPr kumimoji="1" lang="en-AU" altLang="zh-TW" sz="1600" dirty="0" smtClean="0"/>
              <a:t>5-fold CV error rate</a:t>
            </a:r>
            <a:endParaRPr kumimoji="1" lang="zh-TW" altLang="en-US" sz="1600" dirty="0"/>
          </a:p>
        </p:txBody>
      </p:sp>
      <p:sp>
        <p:nvSpPr>
          <p:cNvPr id="8" name="TextBox 7"/>
          <p:cNvSpPr txBox="1"/>
          <p:nvPr/>
        </p:nvSpPr>
        <p:spPr>
          <a:xfrm>
            <a:off x="341963" y="3068960"/>
            <a:ext cx="2287806" cy="3216266"/>
          </a:xfrm>
          <a:prstGeom prst="rect">
            <a:avLst/>
          </a:prstGeom>
          <a:noFill/>
        </p:spPr>
        <p:txBody>
          <a:bodyPr wrap="none" rtlCol="0">
            <a:spAutoFit/>
          </a:bodyPr>
          <a:lstStyle/>
          <a:p>
            <a:r>
              <a:rPr kumimoji="1" lang="en-AU" altLang="zh-TW" dirty="0" smtClean="0"/>
              <a:t>Individual platform</a:t>
            </a:r>
          </a:p>
          <a:p>
            <a:pPr marL="285750" indent="-285750">
              <a:buFontTx/>
              <a:buChar char="-"/>
            </a:pPr>
            <a:r>
              <a:rPr kumimoji="1" lang="en-AU" altLang="zh-TW" dirty="0" smtClean="0"/>
              <a:t>Clinical: CPM</a:t>
            </a:r>
          </a:p>
          <a:p>
            <a:pPr marL="285750" indent="-285750">
              <a:buFontTx/>
              <a:buChar char="-"/>
            </a:pPr>
            <a:r>
              <a:rPr kumimoji="1" lang="en-AU" altLang="zh-TW" dirty="0" smtClean="0"/>
              <a:t>G: mRNA</a:t>
            </a:r>
          </a:p>
          <a:p>
            <a:pPr marL="285750" indent="-285750">
              <a:buFontTx/>
              <a:buChar char="-"/>
            </a:pPr>
            <a:r>
              <a:rPr kumimoji="1" lang="en-AU" altLang="zh-TW" dirty="0" smtClean="0"/>
              <a:t>P: protein</a:t>
            </a:r>
          </a:p>
          <a:p>
            <a:pPr marL="285750" indent="-285750">
              <a:spcAft>
                <a:spcPts val="600"/>
              </a:spcAft>
              <a:buFontTx/>
              <a:buChar char="-"/>
            </a:pPr>
            <a:r>
              <a:rPr kumimoji="1" lang="en-AU" altLang="zh-TW" dirty="0" smtClean="0"/>
              <a:t>M: </a:t>
            </a:r>
            <a:r>
              <a:rPr kumimoji="1" lang="en-AU" altLang="zh-TW" dirty="0" err="1" smtClean="0"/>
              <a:t>microRNA</a:t>
            </a:r>
            <a:endParaRPr kumimoji="1" lang="en-AU" altLang="zh-TW" dirty="0" smtClean="0"/>
          </a:p>
          <a:p>
            <a:r>
              <a:rPr kumimoji="1" lang="en-AU" altLang="zh-TW" dirty="0" smtClean="0"/>
              <a:t>Integration through </a:t>
            </a:r>
          </a:p>
          <a:p>
            <a:r>
              <a:rPr kumimoji="1" lang="en-AU" altLang="zh-TW" dirty="0" smtClean="0"/>
              <a:t>pre-validation</a:t>
            </a:r>
          </a:p>
          <a:p>
            <a:pPr marL="285750" indent="-285750">
              <a:buFontTx/>
              <a:buChar char="-"/>
            </a:pPr>
            <a:r>
              <a:rPr kumimoji="1" lang="en-AU" altLang="zh-TW" dirty="0" smtClean="0"/>
              <a:t>CPM + G</a:t>
            </a:r>
          </a:p>
          <a:p>
            <a:pPr marL="285750" indent="-285750">
              <a:buFontTx/>
              <a:buChar char="-"/>
            </a:pPr>
            <a:r>
              <a:rPr kumimoji="1" lang="en-AU" altLang="zh-TW" dirty="0" smtClean="0"/>
              <a:t>CPM + P</a:t>
            </a:r>
          </a:p>
          <a:p>
            <a:pPr marL="285750" indent="-285750">
              <a:buFontTx/>
              <a:buChar char="-"/>
            </a:pPr>
            <a:r>
              <a:rPr kumimoji="1" lang="en-AU" altLang="zh-TW" dirty="0" smtClean="0"/>
              <a:t>CPM + M</a:t>
            </a:r>
          </a:p>
          <a:p>
            <a:pPr marL="285750" indent="-285750">
              <a:buFontTx/>
              <a:buChar char="-"/>
            </a:pPr>
            <a:r>
              <a:rPr kumimoji="1" lang="en-AU" altLang="zh-TW" dirty="0" smtClean="0"/>
              <a:t>CPM + G + P + M</a:t>
            </a:r>
            <a:endParaRPr kumimoji="1" lang="zh-TW" altLang="en-US" dirty="0"/>
          </a:p>
        </p:txBody>
      </p:sp>
      <p:sp>
        <p:nvSpPr>
          <p:cNvPr id="9" name="TextBox 8"/>
          <p:cNvSpPr txBox="1"/>
          <p:nvPr/>
        </p:nvSpPr>
        <p:spPr>
          <a:xfrm>
            <a:off x="6425217" y="6237312"/>
            <a:ext cx="2220605" cy="276999"/>
          </a:xfrm>
          <a:prstGeom prst="rect">
            <a:avLst/>
          </a:prstGeom>
          <a:noFill/>
          <a:ln>
            <a:solidFill>
              <a:schemeClr val="tx1"/>
            </a:solidFill>
          </a:ln>
        </p:spPr>
        <p:txBody>
          <a:bodyPr wrap="none" rtlCol="0">
            <a:spAutoFit/>
          </a:bodyPr>
          <a:lstStyle/>
          <a:p>
            <a:r>
              <a:rPr lang="en-US" altLang="zh-TW" sz="1200" dirty="0" err="1" smtClean="0">
                <a:solidFill>
                  <a:srgbClr val="000000"/>
                </a:solidFill>
              </a:rPr>
              <a:t>Jayawardana</a:t>
            </a:r>
            <a:r>
              <a:rPr lang="en-US" altLang="zh-TW" sz="1200" dirty="0" smtClean="0">
                <a:solidFill>
                  <a:srgbClr val="000000"/>
                </a:solidFill>
              </a:rPr>
              <a:t> et al, IJC, 2015 </a:t>
            </a:r>
            <a:endParaRPr kumimoji="1" lang="zh-TW" altLang="en-US" sz="1200" dirty="0">
              <a:solidFill>
                <a:srgbClr val="000000"/>
              </a:solidFill>
            </a:endParaRPr>
          </a:p>
        </p:txBody>
      </p:sp>
    </p:spTree>
    <p:extLst>
      <p:ext uri="{BB962C8B-B14F-4D97-AF65-F5344CB8AC3E}">
        <p14:creationId xmlns:p14="http://schemas.microsoft.com/office/powerpoint/2010/main" val="290970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kumimoji="1" lang="en-AU" altLang="zh-TW" sz="2800" dirty="0" smtClean="0"/>
              <a:t>Summary so far …</a:t>
            </a:r>
            <a:endParaRPr kumimoji="1" lang="zh-TW" altLang="en-US" sz="2800" dirty="0"/>
          </a:p>
        </p:txBody>
      </p:sp>
      <p:sp>
        <p:nvSpPr>
          <p:cNvPr id="6" name="Content Placeholder 5"/>
          <p:cNvSpPr>
            <a:spLocks noGrp="1"/>
          </p:cNvSpPr>
          <p:nvPr>
            <p:ph idx="1"/>
          </p:nvPr>
        </p:nvSpPr>
        <p:spPr>
          <a:xfrm>
            <a:off x="179512" y="1700809"/>
            <a:ext cx="8662989" cy="3960440"/>
          </a:xfrm>
        </p:spPr>
        <p:txBody>
          <a:bodyPr>
            <a:normAutofit/>
          </a:bodyPr>
          <a:lstStyle/>
          <a:p>
            <a:r>
              <a:rPr kumimoji="1" lang="en-AU" altLang="zh-TW" dirty="0" smtClean="0"/>
              <a:t>Clinical + mRNA gene expression works well</a:t>
            </a:r>
          </a:p>
          <a:p>
            <a:endParaRPr kumimoji="1" lang="en-AU" altLang="zh-TW" dirty="0" smtClean="0"/>
          </a:p>
          <a:p>
            <a:r>
              <a:rPr kumimoji="1" lang="en-AU" altLang="zh-TW" dirty="0" smtClean="0"/>
              <a:t>Adding more than one </a:t>
            </a:r>
            <a:r>
              <a:rPr kumimoji="1" lang="en-AU" altLang="zh-TW" dirty="0" err="1" smtClean="0"/>
              <a:t>omics</a:t>
            </a:r>
            <a:r>
              <a:rPr kumimoji="1" lang="en-AU" altLang="zh-TW" dirty="0" smtClean="0"/>
              <a:t> platform did n</a:t>
            </a:r>
            <a:r>
              <a:rPr kumimoji="1" lang="fr-FR" altLang="zh-TW" dirty="0"/>
              <a:t>o</a:t>
            </a:r>
            <a:r>
              <a:rPr kumimoji="1" lang="en-AU" altLang="zh-TW" dirty="0" smtClean="0"/>
              <a:t>t perform as well as hoped</a:t>
            </a:r>
          </a:p>
          <a:p>
            <a:endParaRPr kumimoji="1" lang="en-AU" altLang="zh-TW" dirty="0" smtClean="0"/>
          </a:p>
          <a:p>
            <a:r>
              <a:rPr kumimoji="1" lang="en-AU" altLang="zh-TW" dirty="0" smtClean="0"/>
              <a:t>Different platforms are classifying different sets of patients correctly</a:t>
            </a:r>
          </a:p>
        </p:txBody>
      </p:sp>
    </p:spTree>
    <p:extLst>
      <p:ext uri="{BB962C8B-B14F-4D97-AF65-F5344CB8AC3E}">
        <p14:creationId xmlns:p14="http://schemas.microsoft.com/office/powerpoint/2010/main" val="899586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32656"/>
            <a:ext cx="8706172" cy="792088"/>
          </a:xfrm>
        </p:spPr>
        <p:txBody>
          <a:bodyPr>
            <a:normAutofit/>
          </a:bodyPr>
          <a:lstStyle/>
          <a:p>
            <a:r>
              <a:rPr kumimoji="1" lang="en-AU" altLang="zh-TW" sz="2200" dirty="0" smtClean="0"/>
              <a:t>Repeated </a:t>
            </a:r>
            <a:r>
              <a:rPr kumimoji="1" lang="en-AU" altLang="zh-TW" sz="2200" dirty="0"/>
              <a:t>5-fold cross </a:t>
            </a:r>
            <a:r>
              <a:rPr kumimoji="1" lang="en-AU" altLang="zh-TW" sz="2200" dirty="0" smtClean="0"/>
              <a:t>validation</a:t>
            </a:r>
            <a:r>
              <a:rPr kumimoji="1" lang="en-AU" altLang="zh-TW" sz="2800" dirty="0" smtClean="0"/>
              <a:t/>
            </a:r>
            <a:br>
              <a:rPr kumimoji="1" lang="en-AU" altLang="zh-TW" sz="2800" dirty="0" smtClean="0"/>
            </a:br>
            <a:r>
              <a:rPr kumimoji="1" lang="en-AU" altLang="zh-TW" sz="1800" dirty="0" smtClean="0"/>
              <a:t>The 50 most DE genes and using DLDA</a:t>
            </a:r>
            <a:endParaRPr kumimoji="1" lang="zh-TW" altLang="en-US" sz="1800" dirty="0"/>
          </a:p>
        </p:txBody>
      </p:sp>
      <p:sp>
        <p:nvSpPr>
          <p:cNvPr id="46" name="Right Brace 45"/>
          <p:cNvSpPr/>
          <p:nvPr/>
        </p:nvSpPr>
        <p:spPr>
          <a:xfrm>
            <a:off x="5710950" y="2247678"/>
            <a:ext cx="571734" cy="3382894"/>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pic>
        <p:nvPicPr>
          <p:cNvPr id="48" name="Picture 47"/>
          <p:cNvPicPr>
            <a:picLocks noChangeAspect="1"/>
          </p:cNvPicPr>
          <p:nvPr/>
        </p:nvPicPr>
        <p:blipFill rotWithShape="1">
          <a:blip r:embed="rId3"/>
          <a:srcRect l="57125" t="5239" r="3570" b="8504"/>
          <a:stretch/>
        </p:blipFill>
        <p:spPr>
          <a:xfrm>
            <a:off x="6966758" y="2593321"/>
            <a:ext cx="1356295" cy="2187275"/>
          </a:xfrm>
          <a:prstGeom prst="rect">
            <a:avLst/>
          </a:prstGeom>
        </p:spPr>
      </p:pic>
      <p:sp>
        <p:nvSpPr>
          <p:cNvPr id="49" name="TextBox 48"/>
          <p:cNvSpPr txBox="1"/>
          <p:nvPr/>
        </p:nvSpPr>
        <p:spPr>
          <a:xfrm>
            <a:off x="6954902" y="2185660"/>
            <a:ext cx="946819"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710852" y="347989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1" name="Straight Arrow Connector 80"/>
          <p:cNvCxnSpPr/>
          <p:nvPr/>
        </p:nvCxnSpPr>
        <p:spPr>
          <a:xfrm>
            <a:off x="7638977" y="4922008"/>
            <a:ext cx="0" cy="272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8" name="Group 97"/>
          <p:cNvGrpSpPr/>
          <p:nvPr/>
        </p:nvGrpSpPr>
        <p:grpSpPr>
          <a:xfrm>
            <a:off x="6954902" y="6121275"/>
            <a:ext cx="1368152" cy="90762"/>
            <a:chOff x="7670576" y="3731334"/>
            <a:chExt cx="1368152" cy="90762"/>
          </a:xfrm>
        </p:grpSpPr>
        <p:pic>
          <p:nvPicPr>
            <p:cNvPr id="99" name="Content Placeholder 26"/>
            <p:cNvPicPr>
              <a:picLocks noChangeAspect="1"/>
            </p:cNvPicPr>
            <p:nvPr/>
          </p:nvPicPr>
          <p:blipFill rotWithShape="1">
            <a:blip r:embed="rId4"/>
            <a:srcRect l="5888" t="7135" r="90840" b="7135"/>
            <a:stretch/>
          </p:blipFill>
          <p:spPr>
            <a:xfrm rot="5400000">
              <a:off x="8313951" y="3090378"/>
              <a:ext cx="81401" cy="1368152"/>
            </a:xfrm>
            <a:prstGeom prst="rect">
              <a:avLst/>
            </a:prstGeom>
            <a:ln>
              <a:solidFill>
                <a:schemeClr val="tx1"/>
              </a:solidFill>
            </a:ln>
          </p:spPr>
        </p:pic>
        <p:cxnSp>
          <p:nvCxnSpPr>
            <p:cNvPr id="100" name="Straight Connector 99"/>
            <p:cNvCxnSpPr>
              <a:stCxn id="99" idx="2"/>
              <a:endCxn id="99" idx="2"/>
            </p:cNvCxnSpPr>
            <p:nvPr/>
          </p:nvCxnSpPr>
          <p:spPr>
            <a:xfrm>
              <a:off x="7670576" y="377445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944152" y="3733754"/>
              <a:ext cx="0" cy="814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8031238" y="3731334"/>
              <a:ext cx="0" cy="88342"/>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244408" y="3733754"/>
              <a:ext cx="0" cy="8834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546789" y="3731335"/>
              <a:ext cx="0" cy="88342"/>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979799" y="3731335"/>
              <a:ext cx="0" cy="88342"/>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834656" y="3733754"/>
              <a:ext cx="0" cy="8834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861265" y="3733754"/>
              <a:ext cx="0" cy="88342"/>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6387577" y="5404404"/>
            <a:ext cx="2502801" cy="707886"/>
          </a:xfrm>
          <a:prstGeom prst="rect">
            <a:avLst/>
          </a:prstGeom>
          <a:noFill/>
        </p:spPr>
        <p:txBody>
          <a:bodyPr wrap="none" rtlCol="0">
            <a:spAutoFit/>
          </a:bodyPr>
          <a:lstStyle/>
          <a:p>
            <a:pPr algn="ctr"/>
            <a:r>
              <a:rPr kumimoji="1" lang="en-AU" altLang="zh-TW" sz="2000" dirty="0" smtClean="0"/>
              <a:t>Average Patient CV </a:t>
            </a:r>
          </a:p>
          <a:p>
            <a:pPr algn="ctr"/>
            <a:r>
              <a:rPr kumimoji="1" lang="en-AU" altLang="zh-TW" sz="2000" dirty="0" smtClean="0"/>
              <a:t>error</a:t>
            </a:r>
            <a:endParaRPr kumimoji="1" lang="zh-TW" altLang="en-US" sz="2000" dirty="0"/>
          </a:p>
        </p:txBody>
      </p:sp>
      <p:sp>
        <p:nvSpPr>
          <p:cNvPr id="51" name="Rectangle 50"/>
          <p:cNvSpPr/>
          <p:nvPr/>
        </p:nvSpPr>
        <p:spPr>
          <a:xfrm>
            <a:off x="442901" y="2740624"/>
            <a:ext cx="838625" cy="164966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52" name="TextBox 51"/>
          <p:cNvSpPr txBox="1"/>
          <p:nvPr/>
        </p:nvSpPr>
        <p:spPr>
          <a:xfrm>
            <a:off x="394981" y="2371291"/>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3" name="Rectangle 52"/>
          <p:cNvSpPr/>
          <p:nvPr/>
        </p:nvSpPr>
        <p:spPr>
          <a:xfrm>
            <a:off x="1988898" y="1909382"/>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54" name="Rectangle 53"/>
          <p:cNvSpPr/>
          <p:nvPr/>
        </p:nvSpPr>
        <p:spPr>
          <a:xfrm>
            <a:off x="442899" y="2692699"/>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55" name="Rectangle 54"/>
          <p:cNvSpPr/>
          <p:nvPr/>
        </p:nvSpPr>
        <p:spPr>
          <a:xfrm>
            <a:off x="1077854" y="2701315"/>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56" name="Left Brace 55"/>
          <p:cNvSpPr/>
          <p:nvPr/>
        </p:nvSpPr>
        <p:spPr>
          <a:xfrm>
            <a:off x="1521505" y="2038725"/>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57" name="Rectangle 56"/>
          <p:cNvSpPr/>
          <p:nvPr/>
        </p:nvSpPr>
        <p:spPr>
          <a:xfrm>
            <a:off x="2248514" y="1909755"/>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58" name="Straight Arrow Connector 57"/>
          <p:cNvCxnSpPr/>
          <p:nvPr/>
        </p:nvCxnSpPr>
        <p:spPr>
          <a:xfrm>
            <a:off x="3349430" y="2433026"/>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175821" y="2021688"/>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60" name="TextBox 59"/>
          <p:cNvSpPr txBox="1"/>
          <p:nvPr/>
        </p:nvSpPr>
        <p:spPr>
          <a:xfrm>
            <a:off x="4242700" y="1853050"/>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cxnSp>
        <p:nvCxnSpPr>
          <p:cNvPr id="61" name="Straight Arrow Connector 60"/>
          <p:cNvCxnSpPr/>
          <p:nvPr/>
        </p:nvCxnSpPr>
        <p:spPr>
          <a:xfrm>
            <a:off x="3350762" y="3638310"/>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3189483" y="3279617"/>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63" name="TextBox 62"/>
          <p:cNvSpPr txBox="1"/>
          <p:nvPr/>
        </p:nvSpPr>
        <p:spPr>
          <a:xfrm>
            <a:off x="1992356" y="1299052"/>
            <a:ext cx="124906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resamples</a:t>
            </a:r>
            <a:endParaRPr kumimoji="1" lang="zh-TW" altLang="en-US" dirty="0"/>
          </a:p>
        </p:txBody>
      </p:sp>
      <p:cxnSp>
        <p:nvCxnSpPr>
          <p:cNvPr id="64" name="Straight Arrow Connector 63"/>
          <p:cNvCxnSpPr/>
          <p:nvPr/>
        </p:nvCxnSpPr>
        <p:spPr>
          <a:xfrm>
            <a:off x="3317229" y="5631865"/>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253983" y="4338297"/>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954182" y="4338297"/>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132762" y="5313033"/>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68" name="Content Placeholder 26"/>
          <p:cNvPicPr>
            <a:picLocks noChangeAspect="1"/>
          </p:cNvPicPr>
          <p:nvPr/>
        </p:nvPicPr>
        <p:blipFill rotWithShape="1">
          <a:blip r:embed="rId4"/>
          <a:srcRect l="11767" t="9699" r="84961" b="4571"/>
          <a:stretch/>
        </p:blipFill>
        <p:spPr>
          <a:xfrm rot="5400000">
            <a:off x="4711823" y="2972578"/>
            <a:ext cx="101275" cy="1325535"/>
          </a:xfrm>
          <a:prstGeom prst="rect">
            <a:avLst/>
          </a:prstGeom>
          <a:ln>
            <a:solidFill>
              <a:schemeClr val="tx1"/>
            </a:solidFill>
          </a:ln>
        </p:spPr>
      </p:pic>
      <p:pic>
        <p:nvPicPr>
          <p:cNvPr id="69" name="Picture 68"/>
          <p:cNvPicPr>
            <a:picLocks noChangeAspect="1"/>
          </p:cNvPicPr>
          <p:nvPr/>
        </p:nvPicPr>
        <p:blipFill rotWithShape="1">
          <a:blip r:embed="rId5"/>
          <a:srcRect l="24676" t="5795" r="72223" b="6296"/>
          <a:stretch/>
        </p:blipFill>
        <p:spPr>
          <a:xfrm rot="5400000">
            <a:off x="4691443" y="4969101"/>
            <a:ext cx="93581" cy="1325535"/>
          </a:xfrm>
          <a:prstGeom prst="rect">
            <a:avLst/>
          </a:prstGeom>
          <a:ln>
            <a:solidFill>
              <a:srgbClr val="000000"/>
            </a:solidFill>
          </a:ln>
        </p:spPr>
      </p:pic>
      <p:cxnSp>
        <p:nvCxnSpPr>
          <p:cNvPr id="70" name="Straight Connector 69"/>
          <p:cNvCxnSpPr/>
          <p:nvPr/>
        </p:nvCxnSpPr>
        <p:spPr>
          <a:xfrm>
            <a:off x="4746756" y="4338297"/>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72" name="Content Placeholder 26"/>
          <p:cNvPicPr>
            <a:picLocks noChangeAspect="1"/>
          </p:cNvPicPr>
          <p:nvPr/>
        </p:nvPicPr>
        <p:blipFill rotWithShape="1">
          <a:blip r:embed="rId4"/>
          <a:srcRect l="11767" t="9699" r="84961" b="4571"/>
          <a:stretch/>
        </p:blipFill>
        <p:spPr>
          <a:xfrm rot="5400000">
            <a:off x="4710814" y="1744976"/>
            <a:ext cx="101275" cy="1325535"/>
          </a:xfrm>
          <a:prstGeom prst="rect">
            <a:avLst/>
          </a:prstGeom>
          <a:ln>
            <a:solidFill>
              <a:schemeClr val="tx1"/>
            </a:solidFill>
          </a:ln>
        </p:spPr>
      </p:pic>
      <p:pic>
        <p:nvPicPr>
          <p:cNvPr id="73" name="Content Placeholder 26"/>
          <p:cNvPicPr>
            <a:picLocks noChangeAspect="1"/>
          </p:cNvPicPr>
          <p:nvPr/>
        </p:nvPicPr>
        <p:blipFill rotWithShape="1">
          <a:blip r:embed="rId4"/>
          <a:srcRect l="5888" t="7135" r="90840" b="7135"/>
          <a:stretch/>
        </p:blipFill>
        <p:spPr>
          <a:xfrm rot="5400000">
            <a:off x="4718452" y="1748113"/>
            <a:ext cx="101275" cy="1325535"/>
          </a:xfrm>
          <a:prstGeom prst="rect">
            <a:avLst/>
          </a:prstGeom>
          <a:ln>
            <a:solidFill>
              <a:schemeClr val="tx1"/>
            </a:solidFill>
          </a:ln>
        </p:spPr>
      </p:pic>
      <p:cxnSp>
        <p:nvCxnSpPr>
          <p:cNvPr id="74" name="Straight Connector 73"/>
          <p:cNvCxnSpPr/>
          <p:nvPr/>
        </p:nvCxnSpPr>
        <p:spPr>
          <a:xfrm>
            <a:off x="2413722" y="2201449"/>
            <a:ext cx="254321" cy="0"/>
          </a:xfrm>
          <a:prstGeom prst="line">
            <a:avLst/>
          </a:prstGeom>
          <a:ln w="2540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2763264" y="1912970"/>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76" name="Rectangle 75"/>
          <p:cNvSpPr/>
          <p:nvPr/>
        </p:nvSpPr>
        <p:spPr>
          <a:xfrm>
            <a:off x="3022880" y="1913343"/>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77" name="Rectangle 76"/>
          <p:cNvSpPr/>
          <p:nvPr/>
        </p:nvSpPr>
        <p:spPr>
          <a:xfrm>
            <a:off x="1992356" y="3274251"/>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78" name="Rectangle 77"/>
          <p:cNvSpPr/>
          <p:nvPr/>
        </p:nvSpPr>
        <p:spPr>
          <a:xfrm>
            <a:off x="2251972" y="3274624"/>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79" name="Straight Connector 78"/>
          <p:cNvCxnSpPr/>
          <p:nvPr/>
        </p:nvCxnSpPr>
        <p:spPr>
          <a:xfrm>
            <a:off x="2417180" y="3566318"/>
            <a:ext cx="254321" cy="0"/>
          </a:xfrm>
          <a:prstGeom prst="line">
            <a:avLst/>
          </a:prstGeom>
          <a:ln w="2540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2766722" y="3277839"/>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82" name="Rectangle 81"/>
          <p:cNvSpPr/>
          <p:nvPr/>
        </p:nvSpPr>
        <p:spPr>
          <a:xfrm>
            <a:off x="3026338" y="3278212"/>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83" name="Rectangle 82"/>
          <p:cNvSpPr/>
          <p:nvPr/>
        </p:nvSpPr>
        <p:spPr>
          <a:xfrm>
            <a:off x="1996069" y="5283617"/>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85" name="Rectangle 84"/>
          <p:cNvSpPr/>
          <p:nvPr/>
        </p:nvSpPr>
        <p:spPr>
          <a:xfrm>
            <a:off x="2255685" y="5283990"/>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86" name="Straight Connector 85"/>
          <p:cNvCxnSpPr/>
          <p:nvPr/>
        </p:nvCxnSpPr>
        <p:spPr>
          <a:xfrm>
            <a:off x="2420893" y="5575684"/>
            <a:ext cx="254321" cy="0"/>
          </a:xfrm>
          <a:prstGeom prst="line">
            <a:avLst/>
          </a:prstGeom>
          <a:ln w="2540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2770435" y="5287205"/>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88" name="Rectangle 87"/>
          <p:cNvSpPr/>
          <p:nvPr/>
        </p:nvSpPr>
        <p:spPr>
          <a:xfrm>
            <a:off x="3030051" y="5287578"/>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89" name="TextBox 88"/>
          <p:cNvSpPr txBox="1"/>
          <p:nvPr/>
        </p:nvSpPr>
        <p:spPr>
          <a:xfrm>
            <a:off x="237683" y="1996094"/>
            <a:ext cx="1133644"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90" name="TextBox 89"/>
          <p:cNvSpPr txBox="1"/>
          <p:nvPr/>
        </p:nvSpPr>
        <p:spPr>
          <a:xfrm>
            <a:off x="49161" y="5490058"/>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91" name="TextBox 90"/>
          <p:cNvSpPr txBox="1"/>
          <p:nvPr/>
        </p:nvSpPr>
        <p:spPr>
          <a:xfrm>
            <a:off x="49161" y="5912814"/>
            <a:ext cx="1472344" cy="369332"/>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solidFill>
                  <a:schemeClr val="accent4">
                    <a:lumMod val="50000"/>
                  </a:schemeClr>
                </a:solidFill>
              </a:rPr>
              <a:t>Testing set</a:t>
            </a:r>
            <a:endParaRPr kumimoji="1" lang="zh-TW" altLang="en-US" dirty="0">
              <a:solidFill>
                <a:schemeClr val="accent4">
                  <a:lumMod val="50000"/>
                </a:schemeClr>
              </a:solidFill>
            </a:endParaRPr>
          </a:p>
        </p:txBody>
      </p:sp>
      <p:cxnSp>
        <p:nvCxnSpPr>
          <p:cNvPr id="92" name="Straight Arrow Connector 91"/>
          <p:cNvCxnSpPr/>
          <p:nvPr/>
        </p:nvCxnSpPr>
        <p:spPr>
          <a:xfrm flipV="1">
            <a:off x="808756" y="4722504"/>
            <a:ext cx="0" cy="607564"/>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855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4304397" y="3437492"/>
            <a:ext cx="7513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364088" y="2150742"/>
            <a:ext cx="2664296" cy="2246769"/>
          </a:xfrm>
          <a:prstGeom prst="rect">
            <a:avLst/>
          </a:prstGeom>
          <a:noFill/>
        </p:spPr>
        <p:txBody>
          <a:bodyPr wrap="square" rtlCol="0">
            <a:spAutoFit/>
          </a:bodyPr>
          <a:lstStyle/>
          <a:p>
            <a:r>
              <a:rPr kumimoji="1" lang="en-AU" altLang="zh-TW" sz="2000" b="1" dirty="0" smtClean="0"/>
              <a:t>Patient specific prognostic error</a:t>
            </a:r>
          </a:p>
          <a:p>
            <a:endParaRPr kumimoji="1" lang="en-AU" altLang="zh-TW" sz="2000" dirty="0" smtClean="0"/>
          </a:p>
          <a:p>
            <a:r>
              <a:rPr kumimoji="1" lang="en-AU" altLang="zh-TW" sz="2000" dirty="0" smtClean="0"/>
              <a:t>For every patient we </a:t>
            </a:r>
          </a:p>
          <a:p>
            <a:r>
              <a:rPr kumimoji="1" lang="en-AU" altLang="zh-TW" sz="2000" dirty="0" smtClean="0"/>
              <a:t>can count how often we classify the patient incorrectly</a:t>
            </a:r>
            <a:endParaRPr kumimoji="1" lang="zh-TW" altLang="en-US" sz="2000" dirty="0"/>
          </a:p>
        </p:txBody>
      </p:sp>
      <p:sp>
        <p:nvSpPr>
          <p:cNvPr id="22" name="TextBox 21"/>
          <p:cNvSpPr txBox="1"/>
          <p:nvPr/>
        </p:nvSpPr>
        <p:spPr>
          <a:xfrm>
            <a:off x="899592" y="2893308"/>
            <a:ext cx="3107222" cy="338554"/>
          </a:xfrm>
          <a:prstGeom prst="rect">
            <a:avLst/>
          </a:prstGeom>
          <a:noFill/>
        </p:spPr>
        <p:txBody>
          <a:bodyPr wrap="square" rtlCol="0">
            <a:spAutoFit/>
          </a:bodyPr>
          <a:lstStyle/>
          <a:p>
            <a:pPr algn="ctr"/>
            <a:r>
              <a:rPr kumimoji="1" lang="en-AU" altLang="zh-TW" sz="1600" dirty="0" smtClean="0"/>
              <a:t>Average </a:t>
            </a:r>
            <a:r>
              <a:rPr kumimoji="1" lang="en-AU" altLang="zh-TW" sz="1600" dirty="0"/>
              <a:t>p</a:t>
            </a:r>
            <a:r>
              <a:rPr kumimoji="1" lang="en-AU" altLang="zh-TW" sz="1600" dirty="0" smtClean="0"/>
              <a:t>atient error</a:t>
            </a:r>
            <a:endParaRPr kumimoji="1" lang="zh-TW" altLang="en-US" sz="1600" dirty="0"/>
          </a:p>
        </p:txBody>
      </p:sp>
      <p:sp>
        <p:nvSpPr>
          <p:cNvPr id="23" name="Title 1"/>
          <p:cNvSpPr>
            <a:spLocks noGrp="1"/>
          </p:cNvSpPr>
          <p:nvPr>
            <p:ph type="title"/>
          </p:nvPr>
        </p:nvSpPr>
        <p:spPr>
          <a:xfrm>
            <a:off x="755576" y="0"/>
            <a:ext cx="8229600" cy="1143000"/>
          </a:xfrm>
        </p:spPr>
        <p:txBody>
          <a:bodyPr>
            <a:normAutofit/>
          </a:bodyPr>
          <a:lstStyle/>
          <a:p>
            <a:r>
              <a:rPr kumimoji="1" lang="en-AU" altLang="zh-TW" sz="2800" dirty="0"/>
              <a:t>Samples that are </a:t>
            </a:r>
            <a:r>
              <a:rPr kumimoji="1" lang="en-AU" altLang="zh-TW" sz="2800" dirty="0" smtClean="0"/>
              <a:t>easy and hard </a:t>
            </a:r>
            <a:r>
              <a:rPr kumimoji="1" lang="en-AU" altLang="zh-TW" sz="2800" dirty="0"/>
              <a:t>to </a:t>
            </a:r>
            <a:r>
              <a:rPr kumimoji="1" lang="en-AU" altLang="zh-TW" sz="2800" dirty="0" smtClean="0"/>
              <a:t>classify</a:t>
            </a:r>
            <a:endParaRPr kumimoji="1" lang="zh-TW" altLang="en-US" sz="2800" dirty="0"/>
          </a:p>
        </p:txBody>
      </p:sp>
      <p:pic>
        <p:nvPicPr>
          <p:cNvPr id="24" name="Content Placeholder 7" descr="misclassification.24.2014_edited.pdf"/>
          <p:cNvPicPr>
            <a:picLocks noChangeAspect="1"/>
          </p:cNvPicPr>
          <p:nvPr/>
        </p:nvPicPr>
        <p:blipFill rotWithShape="1">
          <a:blip r:embed="rId3">
            <a:grayscl/>
            <a:extLst>
              <a:ext uri="{28A0092B-C50C-407E-A947-70E740481C1C}">
                <a14:useLocalDpi xmlns:a14="http://schemas.microsoft.com/office/drawing/2010/main" val="0"/>
              </a:ext>
            </a:extLst>
          </a:blip>
          <a:srcRect l="21525" t="88362" r="17192" b="9590"/>
          <a:stretch/>
        </p:blipFill>
        <p:spPr>
          <a:xfrm>
            <a:off x="1403648" y="3429000"/>
            <a:ext cx="2221897" cy="187403"/>
          </a:xfrm>
          <a:prstGeom prst="rect">
            <a:avLst/>
          </a:prstGeom>
        </p:spPr>
      </p:pic>
    </p:spTree>
    <p:extLst>
      <p:ext uri="{BB962C8B-B14F-4D97-AF65-F5344CB8AC3E}">
        <p14:creationId xmlns:p14="http://schemas.microsoft.com/office/powerpoint/2010/main" val="13174491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AU" altLang="zh-TW" dirty="0" smtClean="0"/>
              <a:t>Patient </a:t>
            </a:r>
            <a:r>
              <a:rPr kumimoji="1" lang="en-AU" altLang="zh-TW" dirty="0"/>
              <a:t>accuracy</a:t>
            </a:r>
            <a:br>
              <a:rPr kumimoji="1" lang="en-AU" altLang="zh-TW" dirty="0"/>
            </a:br>
            <a:r>
              <a:rPr kumimoji="1" lang="en-AU" altLang="zh-TW" sz="2000" dirty="0" smtClean="0"/>
              <a:t>Results from </a:t>
            </a:r>
            <a:r>
              <a:rPr kumimoji="1" lang="en-AU" altLang="zh-TW" sz="2000" dirty="0" err="1"/>
              <a:t>Jayawardana</a:t>
            </a:r>
            <a:r>
              <a:rPr kumimoji="1" lang="en-AU" altLang="zh-TW" sz="2000" dirty="0"/>
              <a:t> et al (</a:t>
            </a:r>
            <a:r>
              <a:rPr kumimoji="1" lang="en-AU" altLang="zh-TW" sz="2000" dirty="0" smtClean="0"/>
              <a:t>2015; </a:t>
            </a:r>
            <a:r>
              <a:rPr kumimoji="1" lang="en-AU" altLang="zh-TW" sz="2000" dirty="0"/>
              <a:t>IJCR)</a:t>
            </a:r>
            <a:endParaRPr kumimoji="1" lang="zh-TW" alt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5" name="Picture 4"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21304" t="21275" b="42343"/>
          <a:stretch/>
        </p:blipFill>
        <p:spPr>
          <a:xfrm>
            <a:off x="251520" y="2636912"/>
            <a:ext cx="7195910" cy="1800200"/>
          </a:xfrm>
          <a:prstGeom prst="rect">
            <a:avLst/>
          </a:prstGeom>
        </p:spPr>
      </p:pic>
      <p:pic>
        <p:nvPicPr>
          <p:cNvPr id="6" name="Picture 5"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r="71144" b="79496"/>
          <a:stretch/>
        </p:blipFill>
        <p:spPr>
          <a:xfrm>
            <a:off x="6613968" y="1268759"/>
            <a:ext cx="2638552" cy="1152129"/>
          </a:xfrm>
          <a:prstGeom prst="rect">
            <a:avLst/>
          </a:prstGeom>
        </p:spPr>
      </p:pic>
      <p:sp>
        <p:nvSpPr>
          <p:cNvPr id="8" name="Slide Number Placeholder 2"/>
          <p:cNvSpPr txBox="1">
            <a:spLocks/>
          </p:cNvSpPr>
          <p:nvPr/>
        </p:nvSpPr>
        <p:spPr>
          <a:xfrm>
            <a:off x="8664605" y="6586741"/>
            <a:ext cx="249208" cy="214315"/>
          </a:xfrm>
          <a:prstGeom prst="rect">
            <a:avLst/>
          </a:prstGeom>
        </p:spPr>
        <p:txBody>
          <a:bodyPr vert="horz" lIns="0" tIns="0" rIns="0" bIns="0" rtlCol="0" anchor="ctr"/>
          <a:lstStyle>
            <a:defPPr>
              <a:defRPr lang="en-US"/>
            </a:defPPr>
            <a:lvl1pPr marL="0" algn="r" defTabSz="914400" rtl="0" eaLnBrk="1" latinLnBrk="0" hangingPunct="1">
              <a:defRPr lang="en-AU" sz="900" kern="1200" smtClean="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B0718A-1B3D-42D2-9A2B-FB6CFA4B4E8D}" type="slidenum">
              <a:rPr lang="en-AU" smtClean="0"/>
              <a:pPr/>
              <a:t>25</a:t>
            </a:fld>
            <a:endParaRPr lang="en-AU"/>
          </a:p>
        </p:txBody>
      </p:sp>
      <p:sp>
        <p:nvSpPr>
          <p:cNvPr id="10" name="Text Placeholder 4"/>
          <p:cNvSpPr txBox="1">
            <a:spLocks/>
          </p:cNvSpPr>
          <p:nvPr/>
        </p:nvSpPr>
        <p:spPr>
          <a:xfrm>
            <a:off x="250826" y="1459709"/>
            <a:ext cx="8662988" cy="485791"/>
          </a:xfrm>
          <a:prstGeom prst="rect">
            <a:avLst/>
          </a:prstGeom>
        </p:spPr>
        <p:txBody>
          <a:bodyPr/>
          <a:lst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AU" altLang="zh-TW" dirty="0" smtClean="0"/>
              <a:t>45 samples (excluding protein data)</a:t>
            </a:r>
            <a:endParaRPr kumimoji="1" lang="zh-TW" altLang="en-US" dirty="0"/>
          </a:p>
        </p:txBody>
      </p:sp>
      <p:sp>
        <p:nvSpPr>
          <p:cNvPr id="12" name="TextBox 11"/>
          <p:cNvSpPr txBox="1"/>
          <p:nvPr/>
        </p:nvSpPr>
        <p:spPr>
          <a:xfrm>
            <a:off x="1691680" y="2132856"/>
            <a:ext cx="518178" cy="369332"/>
          </a:xfrm>
          <a:prstGeom prst="rect">
            <a:avLst/>
          </a:prstGeom>
          <a:noFill/>
        </p:spPr>
        <p:txBody>
          <a:bodyPr wrap="none" rtlCol="0">
            <a:spAutoFit/>
          </a:bodyPr>
          <a:lstStyle/>
          <a:p>
            <a:r>
              <a:rPr kumimoji="1" lang="en-AU" altLang="zh-TW" dirty="0" smtClean="0"/>
              <a:t>GP</a:t>
            </a:r>
            <a:endParaRPr kumimoji="1" lang="zh-TW" altLang="en-US" dirty="0"/>
          </a:p>
        </p:txBody>
      </p:sp>
      <p:sp>
        <p:nvSpPr>
          <p:cNvPr id="13" name="TextBox 12"/>
          <p:cNvSpPr txBox="1"/>
          <p:nvPr/>
        </p:nvSpPr>
        <p:spPr>
          <a:xfrm>
            <a:off x="4572000" y="2132856"/>
            <a:ext cx="554727" cy="369332"/>
          </a:xfrm>
          <a:prstGeom prst="rect">
            <a:avLst/>
          </a:prstGeom>
          <a:noFill/>
        </p:spPr>
        <p:txBody>
          <a:bodyPr wrap="square" rtlCol="0">
            <a:spAutoFit/>
          </a:bodyPr>
          <a:lstStyle/>
          <a:p>
            <a:r>
              <a:rPr kumimoji="1" lang="en-AU" altLang="zh-TW" dirty="0" smtClean="0"/>
              <a:t>PP</a:t>
            </a:r>
            <a:endParaRPr kumimoji="1" lang="zh-TW" altLang="en-US" dirty="0"/>
          </a:p>
        </p:txBody>
      </p:sp>
      <p:sp>
        <p:nvSpPr>
          <p:cNvPr id="15" name="TextBox 14"/>
          <p:cNvSpPr txBox="1"/>
          <p:nvPr/>
        </p:nvSpPr>
        <p:spPr>
          <a:xfrm>
            <a:off x="251520" y="5805264"/>
            <a:ext cx="8892479" cy="646331"/>
          </a:xfrm>
          <a:prstGeom prst="rect">
            <a:avLst/>
          </a:prstGeom>
          <a:noFill/>
        </p:spPr>
        <p:txBody>
          <a:bodyPr wrap="square" rtlCol="0">
            <a:spAutoFit/>
          </a:bodyPr>
          <a:lstStyle/>
          <a:p>
            <a:r>
              <a:rPr kumimoji="1" lang="en-AU" altLang="zh-TW" dirty="0" err="1" smtClean="0"/>
              <a:t>Clinical_AJCC</a:t>
            </a:r>
            <a:r>
              <a:rPr kumimoji="1" lang="en-AU" altLang="zh-TW" dirty="0" smtClean="0"/>
              <a:t> = </a:t>
            </a:r>
            <a:r>
              <a:rPr kumimoji="1" lang="en-AU" altLang="zh-TW" u="sng" dirty="0" smtClean="0"/>
              <a:t>4 AJCC variables</a:t>
            </a:r>
            <a:r>
              <a:rPr kumimoji="1" lang="en-AU" altLang="zh-TW" dirty="0" smtClean="0"/>
              <a:t>: 1. Ulceration, 2. thickness of the primary tumour, 3. number of metastatic nodes and 4. nodal size.</a:t>
            </a:r>
            <a:endParaRPr kumimoji="1" lang="zh-TW" altLang="en-US" dirty="0"/>
          </a:p>
        </p:txBody>
      </p:sp>
      <p:sp>
        <p:nvSpPr>
          <p:cNvPr id="16" name="Rectangle 15"/>
          <p:cNvSpPr/>
          <p:nvPr/>
        </p:nvSpPr>
        <p:spPr>
          <a:xfrm>
            <a:off x="7419979" y="436815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9410" y="477490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18506" t="73051" r="2798" b="7194"/>
          <a:stretch/>
        </p:blipFill>
        <p:spPr>
          <a:xfrm>
            <a:off x="0" y="4437113"/>
            <a:ext cx="7195910" cy="852024"/>
          </a:xfrm>
          <a:prstGeom prst="rect">
            <a:avLst/>
          </a:prstGeom>
        </p:spPr>
      </p:pic>
      <p:sp>
        <p:nvSpPr>
          <p:cNvPr id="19" name="Rectangle 18"/>
          <p:cNvSpPr/>
          <p:nvPr/>
        </p:nvSpPr>
        <p:spPr>
          <a:xfrm>
            <a:off x="4499992" y="2683520"/>
            <a:ext cx="144016" cy="2688550"/>
          </a:xfrm>
          <a:prstGeom prst="rect">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30877" y="2987660"/>
            <a:ext cx="1411877"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err="1" smtClean="0"/>
              <a:t>Clinical_AJCC</a:t>
            </a:r>
            <a:endParaRPr kumimoji="1" lang="zh-TW" altLang="en-US" sz="1400" b="1" dirty="0"/>
          </a:p>
        </p:txBody>
      </p:sp>
      <p:sp>
        <p:nvSpPr>
          <p:cNvPr id="26" name="TextBox 25"/>
          <p:cNvSpPr txBox="1"/>
          <p:nvPr/>
        </p:nvSpPr>
        <p:spPr>
          <a:xfrm>
            <a:off x="6330877" y="3356992"/>
            <a:ext cx="583626"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a:t>
            </a:r>
            <a:endParaRPr kumimoji="1" lang="zh-TW" altLang="en-US" sz="1400" b="1" dirty="0"/>
          </a:p>
        </p:txBody>
      </p:sp>
      <p:sp>
        <p:nvSpPr>
          <p:cNvPr id="27" name="TextBox 26"/>
          <p:cNvSpPr txBox="1"/>
          <p:nvPr/>
        </p:nvSpPr>
        <p:spPr>
          <a:xfrm>
            <a:off x="6330877" y="3717032"/>
            <a:ext cx="733269"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mRNA</a:t>
            </a:r>
            <a:endParaRPr kumimoji="1" lang="zh-TW" altLang="en-US" sz="1400" b="1" dirty="0"/>
          </a:p>
        </p:txBody>
      </p:sp>
      <p:sp>
        <p:nvSpPr>
          <p:cNvPr id="28" name="TextBox 27"/>
          <p:cNvSpPr txBox="1"/>
          <p:nvPr/>
        </p:nvSpPr>
        <p:spPr>
          <a:xfrm>
            <a:off x="6330877" y="4057327"/>
            <a:ext cx="1062535"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microRNA</a:t>
            </a:r>
            <a:endParaRPr kumimoji="1" lang="zh-TW" altLang="en-US" sz="1400" b="1" dirty="0"/>
          </a:p>
        </p:txBody>
      </p:sp>
      <p:sp>
        <p:nvSpPr>
          <p:cNvPr id="29" name="TextBox 28"/>
          <p:cNvSpPr txBox="1"/>
          <p:nvPr/>
        </p:nvSpPr>
        <p:spPr>
          <a:xfrm>
            <a:off x="6330877" y="4437112"/>
            <a:ext cx="1386718"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mRNA</a:t>
            </a:r>
            <a:endParaRPr kumimoji="1" lang="zh-TW" altLang="en-US" sz="1400" b="1" dirty="0"/>
          </a:p>
        </p:txBody>
      </p:sp>
      <p:sp>
        <p:nvSpPr>
          <p:cNvPr id="30" name="TextBox 29"/>
          <p:cNvSpPr txBox="1"/>
          <p:nvPr/>
        </p:nvSpPr>
        <p:spPr>
          <a:xfrm>
            <a:off x="6330877" y="4797152"/>
            <a:ext cx="1666104"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microRNA</a:t>
            </a:r>
            <a:endParaRPr kumimoji="1" lang="zh-TW" altLang="en-US" sz="1400" b="1" dirty="0"/>
          </a:p>
        </p:txBody>
      </p:sp>
      <p:sp>
        <p:nvSpPr>
          <p:cNvPr id="31" name="Rectangle 30"/>
          <p:cNvSpPr/>
          <p:nvPr/>
        </p:nvSpPr>
        <p:spPr>
          <a:xfrm>
            <a:off x="467544" y="2681362"/>
            <a:ext cx="144016" cy="2688550"/>
          </a:xfrm>
          <a:prstGeom prst="rect">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913188" y="5373216"/>
            <a:ext cx="1082748" cy="369332"/>
          </a:xfrm>
          <a:prstGeom prst="rect">
            <a:avLst/>
          </a:prstGeom>
          <a:noFill/>
        </p:spPr>
        <p:txBody>
          <a:bodyPr wrap="none" rtlCol="0">
            <a:spAutoFit/>
          </a:bodyPr>
          <a:lstStyle/>
          <a:p>
            <a:r>
              <a:rPr kumimoji="1" lang="en-AU" altLang="zh-TW" dirty="0" smtClean="0"/>
              <a:t>Samples</a:t>
            </a:r>
            <a:endParaRPr kumimoji="1" lang="zh-TW" altLang="en-US" dirty="0"/>
          </a:p>
        </p:txBody>
      </p:sp>
      <p:sp>
        <p:nvSpPr>
          <p:cNvPr id="23" name="Rectangle 22"/>
          <p:cNvSpPr/>
          <p:nvPr/>
        </p:nvSpPr>
        <p:spPr>
          <a:xfrm>
            <a:off x="3322464" y="2675012"/>
            <a:ext cx="144016" cy="2688550"/>
          </a:xfrm>
          <a:prstGeom prst="rect">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40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800" dirty="0" smtClean="0"/>
              <a:t>So what is wrong?</a:t>
            </a:r>
            <a:endParaRPr lang="en-US" sz="2800" dirty="0"/>
          </a:p>
        </p:txBody>
      </p:sp>
      <p:sp>
        <p:nvSpPr>
          <p:cNvPr id="3" name="Content Placeholder 2"/>
          <p:cNvSpPr>
            <a:spLocks noGrp="1"/>
          </p:cNvSpPr>
          <p:nvPr>
            <p:ph idx="1"/>
          </p:nvPr>
        </p:nvSpPr>
        <p:spPr>
          <a:xfrm>
            <a:off x="-22819" y="1412777"/>
            <a:ext cx="4306787" cy="6320027"/>
          </a:xfrm>
        </p:spPr>
        <p:txBody>
          <a:bodyPr>
            <a:normAutofit/>
          </a:bodyPr>
          <a:lstStyle/>
          <a:p>
            <a:r>
              <a:rPr lang="en-AU" sz="2400" dirty="0" smtClean="0"/>
              <a:t>Samples may be “mislabelled” as Good Prognosis and Poor Prognosis</a:t>
            </a:r>
          </a:p>
          <a:p>
            <a:r>
              <a:rPr lang="en-AU" sz="2400" dirty="0" smtClean="0"/>
              <a:t>Classification unlikely to be through simple additive models</a:t>
            </a:r>
          </a:p>
          <a:p>
            <a:r>
              <a:rPr lang="en-AU" sz="2400" dirty="0" smtClean="0"/>
              <a:t>For example, we have variables </a:t>
            </a:r>
            <a:r>
              <a:rPr lang="en-AU" sz="2400" dirty="0"/>
              <a:t>that </a:t>
            </a:r>
            <a:r>
              <a:rPr lang="en-AU" sz="2400" dirty="0" smtClean="0"/>
              <a:t>explain variation in some samples, but not all</a:t>
            </a:r>
            <a:endParaRPr lang="en-US" sz="2400" dirty="0"/>
          </a:p>
          <a:p>
            <a:endParaRPr lang="en-AU" dirty="0" smtClean="0"/>
          </a:p>
          <a:p>
            <a:endParaRPr lang="en-AU"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8" y="2276873"/>
            <a:ext cx="4610169" cy="410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661060" y="2636912"/>
            <a:ext cx="647244" cy="2016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028384" y="2780928"/>
            <a:ext cx="647244" cy="2304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03686" y="5165785"/>
            <a:ext cx="647244" cy="1304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028384" y="5165785"/>
            <a:ext cx="647244" cy="1304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20792" y="2501803"/>
            <a:ext cx="1282535" cy="2592288"/>
          </a:xfrm>
          <a:prstGeom prst="rect">
            <a:avLst/>
          </a:prstGeom>
          <a:solidFill>
            <a:schemeClr val="bg1">
              <a:alpha val="5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12160" y="5177642"/>
            <a:ext cx="1296144" cy="1203687"/>
          </a:xfrm>
          <a:prstGeom prst="rect">
            <a:avLst/>
          </a:prstGeom>
          <a:solidFill>
            <a:schemeClr val="bg1">
              <a:alpha val="5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80312" y="2492896"/>
            <a:ext cx="1296144" cy="2592288"/>
          </a:xfrm>
          <a:prstGeom prst="rect">
            <a:avLst/>
          </a:prstGeom>
          <a:solidFill>
            <a:schemeClr val="bg1">
              <a:alpha val="5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54884" y="5177642"/>
            <a:ext cx="1296144" cy="1203687"/>
          </a:xfrm>
          <a:prstGeom prst="rect">
            <a:avLst/>
          </a:prstGeom>
          <a:solidFill>
            <a:schemeClr val="bg1">
              <a:alpha val="5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91604" y="3959204"/>
            <a:ext cx="184275" cy="768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9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7" grpId="0" animBg="1"/>
      <p:bldP spid="8" grpId="0" animBg="1"/>
      <p:bldP spid="5" grpId="0" animBg="1"/>
      <p:bldP spid="10" grpId="0" animBg="1"/>
      <p:bldP spid="11" grpId="0" animBg="1"/>
      <p:bldP spid="11" grpId="1" animBg="1"/>
      <p:bldP spid="12" grpId="0" animBg="1"/>
      <p:bldP spid="1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nchor="ctr">
            <a:normAutofit/>
          </a:bodyPr>
          <a:lstStyle/>
          <a:p>
            <a:pPr marL="0" indent="0" algn="ctr">
              <a:buNone/>
            </a:pPr>
            <a:r>
              <a:rPr lang="en-AU" sz="4000" dirty="0" smtClean="0"/>
              <a:t>Toy examples</a:t>
            </a:r>
            <a:endParaRPr lang="en-AU"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5731603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sp>
        <p:nvSpPr>
          <p:cNvPr id="2" name="Title 1"/>
          <p:cNvSpPr>
            <a:spLocks noGrp="1"/>
          </p:cNvSpPr>
          <p:nvPr>
            <p:ph type="title"/>
          </p:nvPr>
        </p:nvSpPr>
        <p:spPr/>
        <p:txBody>
          <a:bodyPr/>
          <a:lstStyle/>
          <a:p>
            <a:r>
              <a:rPr lang="en-US" sz="2800" dirty="0" smtClean="0"/>
              <a:t>Motivating simulation example </a:t>
            </a:r>
            <a:r>
              <a:rPr lang="en-US" dirty="0" smtClean="0"/>
              <a:t>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pic>
        <p:nvPicPr>
          <p:cNvPr id="6" name="Picture 5"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24" name="Content Placeholder 1023"/>
          <p:cNvSpPr>
            <a:spLocks noGrp="1"/>
          </p:cNvSpPr>
          <p:nvPr>
            <p:ph sz="half" idx="2"/>
          </p:nvPr>
        </p:nvSpPr>
        <p:spPr/>
        <p:txBody>
          <a:bodyPr/>
          <a:lstStyle/>
          <a:p>
            <a:endParaRPr kumimoji="1" lang="zh-TW" altLang="en-US"/>
          </a:p>
        </p:txBody>
      </p:sp>
      <p:sp>
        <p:nvSpPr>
          <p:cNvPr id="23" name="TextBox 22"/>
          <p:cNvSpPr txBox="1"/>
          <p:nvPr/>
        </p:nvSpPr>
        <p:spPr>
          <a:xfrm>
            <a:off x="787876" y="1909099"/>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26" name="TextBox 25"/>
          <p:cNvSpPr txBox="1"/>
          <p:nvPr/>
        </p:nvSpPr>
        <p:spPr>
          <a:xfrm>
            <a:off x="2489430" y="1909099"/>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27" name="TextBox 26"/>
          <p:cNvSpPr txBox="1"/>
          <p:nvPr/>
        </p:nvSpPr>
        <p:spPr>
          <a:xfrm>
            <a:off x="3360454" y="1928844"/>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28" name="TextBox 27"/>
          <p:cNvSpPr txBox="1"/>
          <p:nvPr/>
        </p:nvSpPr>
        <p:spPr>
          <a:xfrm>
            <a:off x="1591100" y="1909099"/>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Tree>
    <p:extLst>
      <p:ext uri="{BB962C8B-B14F-4D97-AF65-F5344CB8AC3E}">
        <p14:creationId xmlns:p14="http://schemas.microsoft.com/office/powerpoint/2010/main" val="3386374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27" name="Content Placeholder 26"/>
          <p:cNvSpPr>
            <a:spLocks noGrp="1"/>
          </p:cNvSpPr>
          <p:nvPr>
            <p:ph sz="half" idx="2"/>
          </p:nvPr>
        </p:nvSpPr>
        <p:spPr>
          <a:xfrm>
            <a:off x="5004048" y="1773833"/>
            <a:ext cx="4032448" cy="4535487"/>
          </a:xfrm>
        </p:spPr>
        <p:txBody>
          <a:bodyPr/>
          <a:lstStyle/>
          <a:p>
            <a:pPr marL="0" indent="0">
              <a:buNone/>
            </a:pPr>
            <a:r>
              <a:rPr lang="en-US" altLang="zh-TW" u="sng" dirty="0" smtClean="0"/>
              <a:t>Classification</a:t>
            </a:r>
          </a:p>
          <a:p>
            <a:pPr marL="514350" indent="-514350">
              <a:buFont typeface="+mj-lt"/>
              <a:buAutoNum type="arabicPeriod"/>
            </a:pPr>
            <a:r>
              <a:rPr lang="en-US" altLang="zh-TW" dirty="0" smtClean="0"/>
              <a:t>Add </a:t>
            </a:r>
            <a:r>
              <a:rPr lang="en-US" altLang="zh-TW" dirty="0"/>
              <a:t>some noise to the above expected expressions</a:t>
            </a:r>
          </a:p>
          <a:p>
            <a:pPr marL="514350" indent="-514350">
              <a:buFont typeface="+mj-lt"/>
              <a:buAutoNum type="arabicPeriod"/>
            </a:pPr>
            <a:r>
              <a:rPr lang="en-US" altLang="zh-TW" dirty="0"/>
              <a:t>Rank the genes by their ‘differential expressions’</a:t>
            </a:r>
          </a:p>
          <a:p>
            <a:pPr marL="514350" indent="-514350">
              <a:buFont typeface="+mj-lt"/>
              <a:buAutoNum type="arabicPeriod"/>
            </a:pPr>
            <a:r>
              <a:rPr lang="en-US" altLang="zh-TW" dirty="0"/>
              <a:t>Take the three most ‘differentially expressed’ genes</a:t>
            </a:r>
          </a:p>
          <a:p>
            <a:pPr marL="514350" indent="-514350">
              <a:buFont typeface="+mj-lt"/>
              <a:buAutoNum type="arabicPeriod"/>
            </a:pPr>
            <a:r>
              <a:rPr lang="en-US" altLang="zh-TW" dirty="0"/>
              <a:t>Perform a linear discriminant analysis (LDA)</a:t>
            </a:r>
          </a:p>
          <a:p>
            <a:pPr marL="0" indent="0">
              <a:buNone/>
            </a:pPr>
            <a:endParaRPr lang="en-US" altLang="zh-TW" sz="2400" dirty="0"/>
          </a:p>
          <a:p>
            <a:endParaRPr kumimoji="1" lang="zh-TW"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Picture 5"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7" name="TextBox 16"/>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84794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UV index on January 20, 2015</a:t>
            </a:r>
            <a:endParaRPr lang="en-US" sz="2800" dirty="0"/>
          </a:p>
        </p:txBody>
      </p:sp>
      <p:pic>
        <p:nvPicPr>
          <p:cNvPr id="5" name="Picture 4" descr="sydney-harbour-and-opera-hou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2" y="1340768"/>
            <a:ext cx="3065016" cy="1479203"/>
          </a:xfrm>
          <a:prstGeom prst="rect">
            <a:avLst/>
          </a:prstGeom>
        </p:spPr>
      </p:pic>
      <p:pic>
        <p:nvPicPr>
          <p:cNvPr id="6" name="Picture 5" descr="pic3.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9979" y="1700808"/>
            <a:ext cx="4512501" cy="3384376"/>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2889113"/>
            <a:ext cx="3522464" cy="39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04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30</a:t>
            </a:fld>
            <a:endParaRPr lang="en-AU"/>
          </a:p>
        </p:txBody>
      </p:sp>
      <p:sp>
        <p:nvSpPr>
          <p:cNvPr id="5" name="Text Placeholder 4"/>
          <p:cNvSpPr>
            <a:spLocks noGrp="1"/>
          </p:cNvSpPr>
          <p:nvPr>
            <p:ph type="body" sz="quarter" idx="13"/>
          </p:nvPr>
        </p:nvSpPr>
        <p:spPr/>
        <p:txBody>
          <a:bodyPr/>
          <a:lstStyle/>
          <a:p>
            <a:r>
              <a:rPr lang="en-US" altLang="zh-TW" dirty="0"/>
              <a:t>Majority class is better classified</a:t>
            </a:r>
            <a:endParaRPr kumimoji="1" lang="zh-TW" altLang="en-US" dirty="0"/>
          </a:p>
        </p:txBody>
      </p:sp>
      <p:pic>
        <p:nvPicPr>
          <p:cNvPr id="15" name="Picture Placeholder 14" descr="graphics-unnamed-chunk-4.pdf"/>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788" r="-14788"/>
          <a:stretch>
            <a:fillRect/>
          </a:stretch>
        </p:blipFill>
        <p:spPr/>
      </p:pic>
    </p:spTree>
    <p:extLst>
      <p:ext uri="{BB962C8B-B14F-4D97-AF65-F5344CB8AC3E}">
        <p14:creationId xmlns:p14="http://schemas.microsoft.com/office/powerpoint/2010/main" val="32739927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grpSp>
        <p:nvGrpSpPr>
          <p:cNvPr id="8" name="Group 7"/>
          <p:cNvGrpSpPr/>
          <p:nvPr/>
        </p:nvGrpSpPr>
        <p:grpSpPr>
          <a:xfrm>
            <a:off x="2123728" y="1196752"/>
            <a:ext cx="4464496" cy="1440160"/>
            <a:chOff x="-1044624" y="1484784"/>
            <a:chExt cx="5616624" cy="4392488"/>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grpSp>
          <p:nvGrpSpPr>
            <p:cNvPr id="25" name="Group 24"/>
            <p:cNvGrpSpPr/>
            <p:nvPr/>
          </p:nvGrpSpPr>
          <p:grpSpPr>
            <a:xfrm>
              <a:off x="435303" y="1484784"/>
              <a:ext cx="3895671" cy="4297370"/>
              <a:chOff x="2523535" y="1412776"/>
              <a:chExt cx="3895671" cy="4297370"/>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TextBox 9"/>
              <p:cNvSpPr txBox="1"/>
              <p:nvPr/>
            </p:nvSpPr>
            <p:spPr>
              <a:xfrm>
                <a:off x="2764832" y="2410882"/>
                <a:ext cx="905907" cy="797910"/>
              </a:xfrm>
              <a:prstGeom prst="rect">
                <a:avLst/>
              </a:prstGeom>
              <a:noFill/>
            </p:spPr>
            <p:txBody>
              <a:bodyPr wrap="square" rtlCol="0">
                <a:spAutoFit/>
              </a:bodyPr>
              <a:lstStyle/>
              <a:p>
                <a:r>
                  <a:rPr lang="en-AU" sz="1100" dirty="0" smtClean="0"/>
                  <a:t>Major</a:t>
                </a:r>
                <a:endParaRPr lang="en-US" sz="1100" dirty="0"/>
              </a:p>
            </p:txBody>
          </p:sp>
          <p:sp>
            <p:nvSpPr>
              <p:cNvPr id="15" name="TextBox 14"/>
              <p:cNvSpPr txBox="1"/>
              <p:nvPr/>
            </p:nvSpPr>
            <p:spPr>
              <a:xfrm>
                <a:off x="4565072" y="2410882"/>
                <a:ext cx="687011" cy="641076"/>
              </a:xfrm>
              <a:prstGeom prst="rect">
                <a:avLst/>
              </a:prstGeom>
              <a:noFill/>
            </p:spPr>
            <p:txBody>
              <a:bodyPr wrap="square" rtlCol="0">
                <a:spAutoFit/>
              </a:bodyPr>
              <a:lstStyle/>
              <a:p>
                <a:r>
                  <a:rPr lang="en-AU" sz="1100" dirty="0" smtClean="0"/>
                  <a:t>Major</a:t>
                </a:r>
                <a:endParaRPr lang="en-US" sz="1100" dirty="0"/>
              </a:p>
            </p:txBody>
          </p:sp>
          <p:sp>
            <p:nvSpPr>
              <p:cNvPr id="16" name="TextBox 15"/>
              <p:cNvSpPr txBox="1"/>
              <p:nvPr/>
            </p:nvSpPr>
            <p:spPr>
              <a:xfrm>
                <a:off x="5369931"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7" name="TextBox 16"/>
              <p:cNvSpPr txBox="1"/>
              <p:nvPr/>
            </p:nvSpPr>
            <p:spPr>
              <a:xfrm>
                <a:off x="3644370" y="2486476"/>
                <a:ext cx="1049275" cy="389226"/>
              </a:xfrm>
              <a:prstGeom prst="rect">
                <a:avLst/>
              </a:prstGeom>
              <a:noFill/>
            </p:spPr>
            <p:txBody>
              <a:bodyPr wrap="square" rtlCol="0">
                <a:spAutoFit/>
              </a:bodyPr>
              <a:lstStyle/>
              <a:p>
                <a:r>
                  <a:rPr lang="en-AU" sz="1100" dirty="0" smtClean="0"/>
                  <a:t>Minor</a:t>
                </a:r>
                <a:endParaRPr lang="en-US" sz="1100" dirty="0"/>
              </a:p>
            </p:txBody>
          </p:sp>
          <p:sp>
            <p:nvSpPr>
              <p:cNvPr id="19" name="TextBox 18"/>
              <p:cNvSpPr txBox="1"/>
              <p:nvPr/>
            </p:nvSpPr>
            <p:spPr>
              <a:xfrm>
                <a:off x="3005160" y="1412776"/>
                <a:ext cx="774752" cy="457912"/>
              </a:xfrm>
              <a:prstGeom prst="rect">
                <a:avLst/>
              </a:prstGeom>
              <a:noFill/>
            </p:spPr>
            <p:txBody>
              <a:bodyPr wrap="square" rtlCol="0">
                <a:spAutoFit/>
              </a:bodyPr>
              <a:lstStyle/>
              <a:p>
                <a:r>
                  <a:rPr lang="en-AU" sz="1400" b="1" dirty="0" smtClean="0">
                    <a:solidFill>
                      <a:schemeClr val="accent1">
                        <a:lumMod val="75000"/>
                      </a:schemeClr>
                    </a:solidFill>
                  </a:rPr>
                  <a:t>GP</a:t>
                </a:r>
                <a:endParaRPr lang="en-US" sz="1400" b="1" dirty="0">
                  <a:solidFill>
                    <a:schemeClr val="accent1">
                      <a:lumMod val="75000"/>
                    </a:schemeClr>
                  </a:solidFill>
                </a:endParaRPr>
              </a:p>
            </p:txBody>
          </p:sp>
          <p:sp>
            <p:nvSpPr>
              <p:cNvPr id="22" name="TextBox 21"/>
              <p:cNvSpPr txBox="1"/>
              <p:nvPr/>
            </p:nvSpPr>
            <p:spPr>
              <a:xfrm>
                <a:off x="4860032" y="1412776"/>
                <a:ext cx="1072119" cy="457912"/>
              </a:xfrm>
              <a:prstGeom prst="rect">
                <a:avLst/>
              </a:prstGeom>
              <a:noFill/>
            </p:spPr>
            <p:txBody>
              <a:bodyPr wrap="square" rtlCol="0">
                <a:spAutoFit/>
              </a:bodyPr>
              <a:lstStyle/>
              <a:p>
                <a:r>
                  <a:rPr lang="en-AU" sz="1400" b="1" dirty="0" smtClean="0">
                    <a:solidFill>
                      <a:srgbClr val="3366FF"/>
                    </a:solidFill>
                  </a:rPr>
                  <a:t>PP</a:t>
                </a:r>
                <a:endParaRPr lang="en-US" sz="1400" b="1" dirty="0">
                  <a:solidFill>
                    <a:srgbClr val="3366FF"/>
                  </a:solidFill>
                </a:endParaRPr>
              </a:p>
            </p:txBody>
          </p:sp>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12" name="Rectangle 11"/>
          <p:cNvSpPr/>
          <p:nvPr/>
        </p:nvSpPr>
        <p:spPr>
          <a:xfrm>
            <a:off x="3131840" y="1340768"/>
            <a:ext cx="1202432" cy="13681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14" name="Straight Arrow Connector 13"/>
          <p:cNvCxnSpPr/>
          <p:nvPr/>
        </p:nvCxnSpPr>
        <p:spPr>
          <a:xfrm flipH="1">
            <a:off x="1979712" y="1916832"/>
            <a:ext cx="1440160"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39752" y="1844824"/>
            <a:ext cx="2520280"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4" name="Rectangle 43"/>
          <p:cNvSpPr/>
          <p:nvPr/>
        </p:nvSpPr>
        <p:spPr>
          <a:xfrm>
            <a:off x="4716016" y="1340768"/>
            <a:ext cx="986408" cy="13681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6557717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grpSp>
        <p:nvGrpSpPr>
          <p:cNvPr id="8" name="Group 7"/>
          <p:cNvGrpSpPr/>
          <p:nvPr/>
        </p:nvGrpSpPr>
        <p:grpSpPr>
          <a:xfrm>
            <a:off x="2123728" y="1196752"/>
            <a:ext cx="4464496" cy="1440160"/>
            <a:chOff x="-1044624" y="1484784"/>
            <a:chExt cx="5616624" cy="4392488"/>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grpSp>
          <p:nvGrpSpPr>
            <p:cNvPr id="25" name="Group 24"/>
            <p:cNvGrpSpPr/>
            <p:nvPr/>
          </p:nvGrpSpPr>
          <p:grpSpPr>
            <a:xfrm>
              <a:off x="435303" y="1484784"/>
              <a:ext cx="3895671" cy="4297370"/>
              <a:chOff x="2523535" y="1412776"/>
              <a:chExt cx="3895671" cy="4297370"/>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TextBox 9"/>
              <p:cNvSpPr txBox="1"/>
              <p:nvPr/>
            </p:nvSpPr>
            <p:spPr>
              <a:xfrm>
                <a:off x="2863518" y="2410882"/>
                <a:ext cx="807221" cy="797910"/>
              </a:xfrm>
              <a:prstGeom prst="rect">
                <a:avLst/>
              </a:prstGeom>
              <a:noFill/>
            </p:spPr>
            <p:txBody>
              <a:bodyPr wrap="square" rtlCol="0">
                <a:spAutoFit/>
              </a:bodyPr>
              <a:lstStyle/>
              <a:p>
                <a:r>
                  <a:rPr lang="en-AU" sz="1100" dirty="0" smtClean="0"/>
                  <a:t>Major</a:t>
                </a:r>
                <a:endParaRPr lang="en-US" sz="1100" dirty="0"/>
              </a:p>
            </p:txBody>
          </p:sp>
          <p:sp>
            <p:nvSpPr>
              <p:cNvPr id="15" name="TextBox 14"/>
              <p:cNvSpPr txBox="1"/>
              <p:nvPr/>
            </p:nvSpPr>
            <p:spPr>
              <a:xfrm>
                <a:off x="4565072" y="2410882"/>
                <a:ext cx="687011" cy="641076"/>
              </a:xfrm>
              <a:prstGeom prst="rect">
                <a:avLst/>
              </a:prstGeom>
              <a:noFill/>
            </p:spPr>
            <p:txBody>
              <a:bodyPr wrap="square" rtlCol="0">
                <a:spAutoFit/>
              </a:bodyPr>
              <a:lstStyle/>
              <a:p>
                <a:r>
                  <a:rPr lang="en-AU" sz="1100" dirty="0" smtClean="0"/>
                  <a:t>Major</a:t>
                </a:r>
                <a:endParaRPr lang="en-US" sz="1100" dirty="0"/>
              </a:p>
            </p:txBody>
          </p:sp>
          <p:sp>
            <p:nvSpPr>
              <p:cNvPr id="16" name="TextBox 15"/>
              <p:cNvSpPr txBox="1"/>
              <p:nvPr/>
            </p:nvSpPr>
            <p:spPr>
              <a:xfrm>
                <a:off x="5369931"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7" name="TextBox 16"/>
              <p:cNvSpPr txBox="1"/>
              <p:nvPr/>
            </p:nvSpPr>
            <p:spPr>
              <a:xfrm>
                <a:off x="3644370"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9" name="TextBox 18"/>
              <p:cNvSpPr txBox="1"/>
              <p:nvPr/>
            </p:nvSpPr>
            <p:spPr>
              <a:xfrm>
                <a:off x="3005160" y="1412776"/>
                <a:ext cx="774752" cy="457912"/>
              </a:xfrm>
              <a:prstGeom prst="rect">
                <a:avLst/>
              </a:prstGeom>
              <a:noFill/>
            </p:spPr>
            <p:txBody>
              <a:bodyPr wrap="square" rtlCol="0">
                <a:spAutoFit/>
              </a:bodyPr>
              <a:lstStyle/>
              <a:p>
                <a:r>
                  <a:rPr lang="en-AU" sz="1400" b="1" dirty="0" smtClean="0">
                    <a:solidFill>
                      <a:schemeClr val="accent1">
                        <a:lumMod val="75000"/>
                      </a:schemeClr>
                    </a:solidFill>
                  </a:rPr>
                  <a:t>GP</a:t>
                </a:r>
                <a:endParaRPr lang="en-US" sz="1400" b="1" dirty="0">
                  <a:solidFill>
                    <a:schemeClr val="accent1">
                      <a:lumMod val="75000"/>
                    </a:schemeClr>
                  </a:solidFill>
                </a:endParaRPr>
              </a:p>
            </p:txBody>
          </p:sp>
          <p:sp>
            <p:nvSpPr>
              <p:cNvPr id="22" name="TextBox 21"/>
              <p:cNvSpPr txBox="1"/>
              <p:nvPr/>
            </p:nvSpPr>
            <p:spPr>
              <a:xfrm>
                <a:off x="4860032" y="1412776"/>
                <a:ext cx="1072119" cy="457912"/>
              </a:xfrm>
              <a:prstGeom prst="rect">
                <a:avLst/>
              </a:prstGeom>
              <a:noFill/>
            </p:spPr>
            <p:txBody>
              <a:bodyPr wrap="square" rtlCol="0">
                <a:spAutoFit/>
              </a:bodyPr>
              <a:lstStyle/>
              <a:p>
                <a:r>
                  <a:rPr lang="en-AU" sz="1400" b="1" dirty="0" smtClean="0">
                    <a:solidFill>
                      <a:srgbClr val="3366FF"/>
                    </a:solidFill>
                  </a:rPr>
                  <a:t>PP</a:t>
                </a:r>
                <a:endParaRPr lang="en-US" sz="1400" b="1" dirty="0">
                  <a:solidFill>
                    <a:srgbClr val="3366FF"/>
                  </a:solidFill>
                </a:endParaRPr>
              </a:p>
            </p:txBody>
          </p:sp>
          <p:sp>
            <p:nvSpPr>
              <p:cNvPr id="29" name="Left Brace 28"/>
              <p:cNvSpPr/>
              <p:nvPr/>
            </p:nvSpPr>
            <p:spPr>
              <a:xfrm rot="16200000" flipH="1">
                <a:off x="3939663" y="1947704"/>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Left Brace 29"/>
              <p:cNvSpPr/>
              <p:nvPr/>
            </p:nvSpPr>
            <p:spPr>
              <a:xfrm rot="16200000" flipH="1">
                <a:off x="4827402" y="1570482"/>
                <a:ext cx="112551"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34" name="Rectangle 33"/>
          <p:cNvSpPr/>
          <p:nvPr/>
        </p:nvSpPr>
        <p:spPr>
          <a:xfrm>
            <a:off x="4283968" y="1340768"/>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27" name="Straight Arrow Connector 26"/>
          <p:cNvCxnSpPr/>
          <p:nvPr/>
        </p:nvCxnSpPr>
        <p:spPr>
          <a:xfrm>
            <a:off x="4572000" y="2348880"/>
            <a:ext cx="2423120" cy="7417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084168" y="2420888"/>
            <a:ext cx="1224136" cy="648072"/>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1" name="Rectangle 40"/>
          <p:cNvSpPr/>
          <p:nvPr/>
        </p:nvSpPr>
        <p:spPr>
          <a:xfrm>
            <a:off x="7596336" y="3140968"/>
            <a:ext cx="720080" cy="1656184"/>
          </a:xfrm>
          <a:prstGeom prst="rect">
            <a:avLst/>
          </a:prstGeom>
          <a:pattFill prst="smGrid">
            <a:fgClr>
              <a:schemeClr val="tx1">
                <a:lumMod val="65000"/>
                <a:lumOff val="35000"/>
              </a:schemeClr>
            </a:fgClr>
            <a:bgClr>
              <a:srgbClr val="50B79F"/>
            </a:bgClr>
          </a:patt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Minor group</a:t>
            </a:r>
            <a:endParaRPr kumimoji="1" lang="zh-TW" altLang="en-US" sz="1600" dirty="0"/>
          </a:p>
        </p:txBody>
      </p:sp>
      <p:sp>
        <p:nvSpPr>
          <p:cNvPr id="45" name="Rectangle 44"/>
          <p:cNvSpPr/>
          <p:nvPr/>
        </p:nvSpPr>
        <p:spPr>
          <a:xfrm>
            <a:off x="5638800" y="1316566"/>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945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grpSp>
        <p:nvGrpSpPr>
          <p:cNvPr id="8" name="Group 7"/>
          <p:cNvGrpSpPr/>
          <p:nvPr/>
        </p:nvGrpSpPr>
        <p:grpSpPr>
          <a:xfrm>
            <a:off x="2123728" y="1196752"/>
            <a:ext cx="4464496" cy="1440160"/>
            <a:chOff x="-1044624" y="1484784"/>
            <a:chExt cx="5616624" cy="4392488"/>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grpSp>
          <p:nvGrpSpPr>
            <p:cNvPr id="25" name="Group 24"/>
            <p:cNvGrpSpPr/>
            <p:nvPr/>
          </p:nvGrpSpPr>
          <p:grpSpPr>
            <a:xfrm>
              <a:off x="435303" y="1484784"/>
              <a:ext cx="3895671" cy="4297370"/>
              <a:chOff x="2523535" y="1412776"/>
              <a:chExt cx="3895671" cy="4297370"/>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TextBox 9"/>
              <p:cNvSpPr txBox="1"/>
              <p:nvPr/>
            </p:nvSpPr>
            <p:spPr>
              <a:xfrm>
                <a:off x="2863517" y="2410882"/>
                <a:ext cx="807221" cy="797910"/>
              </a:xfrm>
              <a:prstGeom prst="rect">
                <a:avLst/>
              </a:prstGeom>
              <a:noFill/>
            </p:spPr>
            <p:txBody>
              <a:bodyPr wrap="square" rtlCol="0">
                <a:spAutoFit/>
              </a:bodyPr>
              <a:lstStyle/>
              <a:p>
                <a:r>
                  <a:rPr lang="en-AU" sz="1100" dirty="0" smtClean="0"/>
                  <a:t>Major</a:t>
                </a:r>
                <a:endParaRPr lang="en-US" sz="1100" dirty="0"/>
              </a:p>
            </p:txBody>
          </p:sp>
          <p:sp>
            <p:nvSpPr>
              <p:cNvPr id="15" name="TextBox 14"/>
              <p:cNvSpPr txBox="1"/>
              <p:nvPr/>
            </p:nvSpPr>
            <p:spPr>
              <a:xfrm>
                <a:off x="4565072" y="2410882"/>
                <a:ext cx="687011" cy="641076"/>
              </a:xfrm>
              <a:prstGeom prst="rect">
                <a:avLst/>
              </a:prstGeom>
              <a:noFill/>
            </p:spPr>
            <p:txBody>
              <a:bodyPr wrap="square" rtlCol="0">
                <a:spAutoFit/>
              </a:bodyPr>
              <a:lstStyle/>
              <a:p>
                <a:r>
                  <a:rPr lang="en-AU" sz="1100" dirty="0" smtClean="0"/>
                  <a:t>Major</a:t>
                </a:r>
                <a:endParaRPr lang="en-US" sz="1100" dirty="0"/>
              </a:p>
            </p:txBody>
          </p:sp>
          <p:sp>
            <p:nvSpPr>
              <p:cNvPr id="16" name="TextBox 15"/>
              <p:cNvSpPr txBox="1"/>
              <p:nvPr/>
            </p:nvSpPr>
            <p:spPr>
              <a:xfrm>
                <a:off x="5369931"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7" name="TextBox 16"/>
              <p:cNvSpPr txBox="1"/>
              <p:nvPr/>
            </p:nvSpPr>
            <p:spPr>
              <a:xfrm>
                <a:off x="3644370"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9" name="TextBox 18"/>
              <p:cNvSpPr txBox="1"/>
              <p:nvPr/>
            </p:nvSpPr>
            <p:spPr>
              <a:xfrm>
                <a:off x="3005160" y="1412776"/>
                <a:ext cx="774752" cy="457912"/>
              </a:xfrm>
              <a:prstGeom prst="rect">
                <a:avLst/>
              </a:prstGeom>
              <a:noFill/>
            </p:spPr>
            <p:txBody>
              <a:bodyPr wrap="square" rtlCol="0">
                <a:spAutoFit/>
              </a:bodyPr>
              <a:lstStyle/>
              <a:p>
                <a:r>
                  <a:rPr lang="en-AU" sz="1400" b="1" dirty="0" smtClean="0">
                    <a:solidFill>
                      <a:schemeClr val="accent1">
                        <a:lumMod val="75000"/>
                      </a:schemeClr>
                    </a:solidFill>
                  </a:rPr>
                  <a:t>GP</a:t>
                </a:r>
                <a:endParaRPr lang="en-US" sz="1400" b="1" dirty="0">
                  <a:solidFill>
                    <a:schemeClr val="accent1">
                      <a:lumMod val="75000"/>
                    </a:schemeClr>
                  </a:solidFill>
                </a:endParaRPr>
              </a:p>
            </p:txBody>
          </p:sp>
          <p:sp>
            <p:nvSpPr>
              <p:cNvPr id="22" name="TextBox 21"/>
              <p:cNvSpPr txBox="1"/>
              <p:nvPr/>
            </p:nvSpPr>
            <p:spPr>
              <a:xfrm>
                <a:off x="4860032" y="1412776"/>
                <a:ext cx="1072119" cy="457912"/>
              </a:xfrm>
              <a:prstGeom prst="rect">
                <a:avLst/>
              </a:prstGeom>
              <a:noFill/>
            </p:spPr>
            <p:txBody>
              <a:bodyPr wrap="square" rtlCol="0">
                <a:spAutoFit/>
              </a:bodyPr>
              <a:lstStyle/>
              <a:p>
                <a:r>
                  <a:rPr lang="en-AU" sz="1400" b="1" dirty="0" smtClean="0">
                    <a:solidFill>
                      <a:srgbClr val="3366FF"/>
                    </a:solidFill>
                  </a:rPr>
                  <a:t>PP</a:t>
                </a:r>
                <a:endParaRPr lang="en-US" sz="1400" b="1" dirty="0">
                  <a:solidFill>
                    <a:srgbClr val="3366FF"/>
                  </a:solidFill>
                </a:endParaRPr>
              </a:p>
            </p:txBody>
          </p:sp>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34" name="Rectangle 33"/>
          <p:cNvSpPr/>
          <p:nvPr/>
        </p:nvSpPr>
        <p:spPr>
          <a:xfrm>
            <a:off x="4283968" y="1340768"/>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27" name="Straight Arrow Connector 26"/>
          <p:cNvCxnSpPr/>
          <p:nvPr/>
        </p:nvCxnSpPr>
        <p:spPr>
          <a:xfrm>
            <a:off x="4572000" y="2348880"/>
            <a:ext cx="2423120" cy="7417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084168" y="2420888"/>
            <a:ext cx="1224136" cy="648072"/>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1" name="Rectangle 40"/>
          <p:cNvSpPr/>
          <p:nvPr/>
        </p:nvSpPr>
        <p:spPr>
          <a:xfrm>
            <a:off x="7596336" y="3140968"/>
            <a:ext cx="720080" cy="1656184"/>
          </a:xfrm>
          <a:prstGeom prst="rect">
            <a:avLst/>
          </a:prstGeom>
          <a:pattFill prst="smGrid">
            <a:fgClr>
              <a:schemeClr val="tx1">
                <a:lumMod val="65000"/>
                <a:lumOff val="35000"/>
              </a:schemeClr>
            </a:fgClr>
            <a:bgClr>
              <a:srgbClr val="50B79F"/>
            </a:bgClr>
          </a:patt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Minor group</a:t>
            </a:r>
            <a:endParaRPr kumimoji="1" lang="zh-TW" altLang="en-US" sz="1600" dirty="0"/>
          </a:p>
        </p:txBody>
      </p:sp>
      <p:sp>
        <p:nvSpPr>
          <p:cNvPr id="45" name="Rectangle 44"/>
          <p:cNvSpPr/>
          <p:nvPr/>
        </p:nvSpPr>
        <p:spPr>
          <a:xfrm>
            <a:off x="5638800" y="1327149"/>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6" name="TextBox 25"/>
          <p:cNvSpPr txBox="1"/>
          <p:nvPr/>
        </p:nvSpPr>
        <p:spPr>
          <a:xfrm>
            <a:off x="1547664"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sp>
        <p:nvSpPr>
          <p:cNvPr id="28" name="TextBox 27"/>
          <p:cNvSpPr txBox="1"/>
          <p:nvPr/>
        </p:nvSpPr>
        <p:spPr>
          <a:xfrm>
            <a:off x="6588225"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cxnSp>
        <p:nvCxnSpPr>
          <p:cNvPr id="11" name="Straight Arrow Connector 10"/>
          <p:cNvCxnSpPr/>
          <p:nvPr/>
        </p:nvCxnSpPr>
        <p:spPr>
          <a:xfrm>
            <a:off x="1691680" y="5085184"/>
            <a:ext cx="14401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6588224" y="5085184"/>
            <a:ext cx="1440160" cy="83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92447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1" name="Rectangle 40"/>
          <p:cNvSpPr/>
          <p:nvPr/>
        </p:nvSpPr>
        <p:spPr>
          <a:xfrm>
            <a:off x="7596336" y="3140968"/>
            <a:ext cx="720080" cy="1656184"/>
          </a:xfrm>
          <a:prstGeom prst="rect">
            <a:avLst/>
          </a:prstGeom>
          <a:pattFill prst="smGrid">
            <a:fgClr>
              <a:schemeClr val="tx1">
                <a:lumMod val="65000"/>
                <a:lumOff val="35000"/>
              </a:schemeClr>
            </a:fgClr>
            <a:bgClr>
              <a:srgbClr val="50B79F"/>
            </a:bgClr>
          </a:patt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Minor group</a:t>
            </a:r>
            <a:endParaRPr kumimoji="1" lang="zh-TW" altLang="en-US" sz="1600" dirty="0"/>
          </a:p>
        </p:txBody>
      </p:sp>
      <p:sp>
        <p:nvSpPr>
          <p:cNvPr id="38" name="TextBox 37"/>
          <p:cNvSpPr txBox="1"/>
          <p:nvPr/>
        </p:nvSpPr>
        <p:spPr>
          <a:xfrm>
            <a:off x="1547664"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sp>
        <p:nvSpPr>
          <p:cNvPr id="43" name="TextBox 42"/>
          <p:cNvSpPr txBox="1"/>
          <p:nvPr/>
        </p:nvSpPr>
        <p:spPr>
          <a:xfrm>
            <a:off x="6588225"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sp>
        <p:nvSpPr>
          <p:cNvPr id="32" name="Text Placeholder 6"/>
          <p:cNvSpPr>
            <a:spLocks noGrp="1"/>
          </p:cNvSpPr>
          <p:nvPr>
            <p:ph type="body" sz="quarter" idx="13"/>
          </p:nvPr>
        </p:nvSpPr>
        <p:spPr>
          <a:xfrm>
            <a:off x="250825" y="1268417"/>
            <a:ext cx="8662988" cy="485791"/>
          </a:xfrm>
        </p:spPr>
        <p:txBody>
          <a:bodyPr/>
          <a:lstStyle/>
          <a:p>
            <a:r>
              <a:rPr lang="en-US" altLang="zh-TW" dirty="0"/>
              <a:t>Two classifiers are better than one</a:t>
            </a:r>
            <a:endParaRPr kumimoji="1" lang="zh-TW" altLang="en-US" dirty="0"/>
          </a:p>
        </p:txBody>
      </p:sp>
      <p:cxnSp>
        <p:nvCxnSpPr>
          <p:cNvPr id="33" name="Straight Arrow Connector 32"/>
          <p:cNvCxnSpPr/>
          <p:nvPr/>
        </p:nvCxnSpPr>
        <p:spPr>
          <a:xfrm>
            <a:off x="1691680" y="5085184"/>
            <a:ext cx="14401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6588224" y="5085184"/>
            <a:ext cx="1440160" cy="83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pic>
        <p:nvPicPr>
          <p:cNvPr id="6" name="Picture 5" descr="graphics-unnamed-chunk-7.pdf"/>
          <p:cNvPicPr>
            <a:picLocks noChangeAspect="1"/>
          </p:cNvPicPr>
          <p:nvPr/>
        </p:nvPicPr>
        <p:blipFill rotWithShape="1">
          <a:blip r:embed="rId3">
            <a:extLst>
              <a:ext uri="{28A0092B-C50C-407E-A947-70E740481C1C}">
                <a14:useLocalDpi xmlns:a14="http://schemas.microsoft.com/office/drawing/2010/main" val="0"/>
              </a:ext>
            </a:extLst>
          </a:blip>
          <a:srcRect r="20594"/>
          <a:stretch/>
        </p:blipFill>
        <p:spPr>
          <a:xfrm>
            <a:off x="3131840" y="1700808"/>
            <a:ext cx="3096344" cy="4582636"/>
          </a:xfrm>
          <a:prstGeom prst="rect">
            <a:avLst/>
          </a:prstGeom>
        </p:spPr>
      </p:pic>
    </p:spTree>
    <p:extLst>
      <p:ext uri="{BB962C8B-B14F-4D97-AF65-F5344CB8AC3E}">
        <p14:creationId xmlns:p14="http://schemas.microsoft.com/office/powerpoint/2010/main" val="36226842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Motivating simulation example </a:t>
            </a:r>
            <a:r>
              <a:rPr lang="en-US" dirty="0" smtClean="0"/>
              <a:t>II</a:t>
            </a:r>
            <a:endParaRPr lang="en-US" dirty="0"/>
          </a:p>
        </p:txBody>
      </p:sp>
      <p:sp>
        <p:nvSpPr>
          <p:cNvPr id="4" name="Slide Number Placeholder 3"/>
          <p:cNvSpPr>
            <a:spLocks noGrp="1"/>
          </p:cNvSpPr>
          <p:nvPr>
            <p:ph type="sldNum" sz="quarter" idx="12"/>
          </p:nvPr>
        </p:nvSpPr>
        <p:spPr>
          <a:xfrm>
            <a:off x="4632721" y="6442300"/>
            <a:ext cx="249208" cy="214315"/>
          </a:xfrm>
        </p:spPr>
        <p:txBody>
          <a:bodyPr/>
          <a:lstStyle/>
          <a:p>
            <a:fld id="{B6F15528-21DE-4FAA-801E-634DDDAF4B2B}" type="slidenum">
              <a:rPr lang="en-US" smtClean="0"/>
              <a:pPr/>
              <a:t>35</a:t>
            </a:fld>
            <a:endParaRPr lang="en-US"/>
          </a:p>
        </p:txBody>
      </p:sp>
      <p:pic>
        <p:nvPicPr>
          <p:cNvPr id="6" name="Picture 5"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10465" t="7267" r="72828" b="84142"/>
          <a:stretch/>
        </p:blipFill>
        <p:spPr>
          <a:xfrm>
            <a:off x="4067944" y="5850289"/>
            <a:ext cx="1440159" cy="531039"/>
          </a:xfrm>
          <a:prstGeom prst="rect">
            <a:avLst/>
          </a:prstGeom>
        </p:spPr>
      </p:pic>
      <p:sp>
        <p:nvSpPr>
          <p:cNvPr id="24" name="Rectangle 23"/>
          <p:cNvSpPr/>
          <p:nvPr/>
        </p:nvSpPr>
        <p:spPr>
          <a:xfrm>
            <a:off x="4311342" y="5837703"/>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26" name="Content Placeholder 7" descr="graphics-unnamed-chunk-8.pdf"/>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4778" t="22881" r="2923" b="10791"/>
          <a:stretch/>
        </p:blipFill>
        <p:spPr>
          <a:xfrm>
            <a:off x="212317" y="2060423"/>
            <a:ext cx="4104456" cy="3765400"/>
          </a:xfrm>
        </p:spPr>
      </p:pic>
      <p:grpSp>
        <p:nvGrpSpPr>
          <p:cNvPr id="32" name="Group 31"/>
          <p:cNvGrpSpPr/>
          <p:nvPr/>
        </p:nvGrpSpPr>
        <p:grpSpPr>
          <a:xfrm>
            <a:off x="324092" y="1412351"/>
            <a:ext cx="4363986" cy="4896544"/>
            <a:chOff x="2523535" y="1412776"/>
            <a:chExt cx="4363986" cy="4896544"/>
          </a:xfrm>
        </p:grpSpPr>
        <p:sp>
          <p:nvSpPr>
            <p:cNvPr id="33" name="Rectangle 32"/>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3" idx="0"/>
              <a:endCxn id="33"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Left Brace 34"/>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37" name="TextBox 36"/>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38" name="TextBox 37"/>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39" name="TextBox 38"/>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40" name="TextBox 39"/>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41" name="TextBox 40"/>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4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Left Brace 43"/>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e 44"/>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007664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2800" dirty="0" smtClean="0"/>
              <a:t>Motivating simulation example </a:t>
            </a:r>
            <a:r>
              <a:rPr lang="en-US" sz="2800" dirty="0"/>
              <a:t>I</a:t>
            </a:r>
            <a:r>
              <a:rPr lang="en-US" sz="2800" dirty="0" smtClean="0"/>
              <a:t>I</a:t>
            </a:r>
            <a:endParaRPr lang="en-US" sz="2800"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36</a:t>
            </a:fld>
            <a:endParaRPr lang="en-AU"/>
          </a:p>
        </p:txBody>
      </p:sp>
      <p:sp>
        <p:nvSpPr>
          <p:cNvPr id="5" name="Text Placeholder 4"/>
          <p:cNvSpPr>
            <a:spLocks noGrp="1"/>
          </p:cNvSpPr>
          <p:nvPr>
            <p:ph type="body" sz="quarter" idx="13"/>
          </p:nvPr>
        </p:nvSpPr>
        <p:spPr/>
        <p:txBody>
          <a:bodyPr/>
          <a:lstStyle/>
          <a:p>
            <a:r>
              <a:rPr lang="en-US" altLang="zh-TW" dirty="0"/>
              <a:t>Majority class is better classified</a:t>
            </a:r>
            <a:endParaRPr kumimoji="1" lang="zh-TW" altLang="en-US" dirty="0"/>
          </a:p>
        </p:txBody>
      </p:sp>
      <p:pic>
        <p:nvPicPr>
          <p:cNvPr id="8" name="Picture Placeholder 7" descr="graphics-unnamed-chunk-112.pdf"/>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42554" r="-42554"/>
          <a:stretch>
            <a:fillRect/>
          </a:stretch>
        </p:blipFill>
        <p:spPr/>
      </p:pic>
    </p:spTree>
    <p:extLst>
      <p:ext uri="{BB962C8B-B14F-4D97-AF65-F5344CB8AC3E}">
        <p14:creationId xmlns:p14="http://schemas.microsoft.com/office/powerpoint/2010/main" val="38423535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7" descr="graphics-unnamed-chunk-8.pdf"/>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4778" t="22881" r="2923" b="10791"/>
          <a:stretch/>
        </p:blipFill>
        <p:spPr>
          <a:xfrm>
            <a:off x="323528" y="2132856"/>
            <a:ext cx="4104456" cy="3765400"/>
          </a:xfrm>
        </p:spPr>
      </p:pic>
      <p:sp>
        <p:nvSpPr>
          <p:cNvPr id="2" name="Title 1"/>
          <p:cNvSpPr>
            <a:spLocks noGrp="1"/>
          </p:cNvSpPr>
          <p:nvPr>
            <p:ph type="title"/>
          </p:nvPr>
        </p:nvSpPr>
        <p:spPr/>
        <p:txBody>
          <a:bodyPr>
            <a:normAutofit/>
          </a:bodyPr>
          <a:lstStyle/>
          <a:p>
            <a:r>
              <a:rPr lang="en-US" sz="2800" dirty="0" smtClean="0"/>
              <a:t>Motivating simulation example II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6" name="Picture 5"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7" name="TextBox 16"/>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1" name="Content Placeholder 10" descr="graphics-unnamed-chunk-14.pdf"/>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l="-498" r="21810"/>
          <a:stretch/>
        </p:blipFill>
        <p:spPr>
          <a:xfrm>
            <a:off x="5580112" y="1772816"/>
            <a:ext cx="2952327" cy="4608512"/>
          </a:xfrm>
        </p:spPr>
      </p:pic>
    </p:spTree>
    <p:extLst>
      <p:ext uri="{BB962C8B-B14F-4D97-AF65-F5344CB8AC3E}">
        <p14:creationId xmlns:p14="http://schemas.microsoft.com/office/powerpoint/2010/main" val="20715724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graphics-unnamed-chunk-7.pdf"/>
          <p:cNvPicPr>
            <a:picLocks noChangeAspect="1"/>
          </p:cNvPicPr>
          <p:nvPr/>
        </p:nvPicPr>
        <p:blipFill rotWithShape="1">
          <a:blip r:embed="rId3">
            <a:extLst>
              <a:ext uri="{28A0092B-C50C-407E-A947-70E740481C1C}">
                <a14:useLocalDpi xmlns:a14="http://schemas.microsoft.com/office/drawing/2010/main" val="0"/>
              </a:ext>
            </a:extLst>
          </a:blip>
          <a:srcRect r="20594"/>
          <a:stretch/>
        </p:blipFill>
        <p:spPr>
          <a:xfrm>
            <a:off x="5652120" y="1798692"/>
            <a:ext cx="3096344" cy="4582636"/>
          </a:xfrm>
          <a:prstGeom prst="rect">
            <a:avLst/>
          </a:prstGeom>
        </p:spPr>
      </p:pic>
      <p:pic>
        <p:nvPicPr>
          <p:cNvPr id="3" name="Picture 2"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5" descr="graphics-unnamed-chunk-2.pdf"/>
          <p:cNvPicPr>
            <a:picLocks noChangeAspect="1"/>
          </p:cNvPicPr>
          <p:nvPr/>
        </p:nvPicPr>
        <p:blipFill rotWithShape="1">
          <a:blip r:embed="rId5">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7" name="TextBox 16"/>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6" name="Picture 25" descr="graphics-unnamed-chunk-7.pdf"/>
          <p:cNvPicPr>
            <a:picLocks noChangeAspect="1"/>
          </p:cNvPicPr>
          <p:nvPr/>
        </p:nvPicPr>
        <p:blipFill rotWithShape="1">
          <a:blip r:embed="rId3">
            <a:extLst>
              <a:ext uri="{28A0092B-C50C-407E-A947-70E740481C1C}">
                <a14:useLocalDpi xmlns:a14="http://schemas.microsoft.com/office/drawing/2010/main" val="0"/>
              </a:ext>
            </a:extLst>
          </a:blip>
          <a:srcRect r="20594"/>
          <a:stretch/>
        </p:blipFill>
        <p:spPr>
          <a:xfrm>
            <a:off x="5652120" y="1772816"/>
            <a:ext cx="3096344" cy="4582636"/>
          </a:xfrm>
          <a:prstGeom prst="rect">
            <a:avLst/>
          </a:prstGeom>
        </p:spPr>
      </p:pic>
    </p:spTree>
    <p:extLst>
      <p:ext uri="{BB962C8B-B14F-4D97-AF65-F5344CB8AC3E}">
        <p14:creationId xmlns:p14="http://schemas.microsoft.com/office/powerpoint/2010/main" val="21460510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AU" altLang="zh-TW" dirty="0" smtClean="0"/>
              <a:t>Patient </a:t>
            </a:r>
            <a:r>
              <a:rPr kumimoji="1" lang="en-AU" altLang="zh-TW" dirty="0"/>
              <a:t>accuracy</a:t>
            </a:r>
            <a:br>
              <a:rPr kumimoji="1" lang="en-AU" altLang="zh-TW" dirty="0"/>
            </a:br>
            <a:r>
              <a:rPr kumimoji="1" lang="en-AU" altLang="zh-TW" sz="2000" dirty="0" smtClean="0"/>
              <a:t>Results from </a:t>
            </a:r>
            <a:r>
              <a:rPr kumimoji="1" lang="en-AU" altLang="zh-TW" sz="2000" dirty="0" err="1"/>
              <a:t>Jayawardana</a:t>
            </a:r>
            <a:r>
              <a:rPr kumimoji="1" lang="en-AU" altLang="zh-TW" sz="2000" dirty="0"/>
              <a:t> et al (</a:t>
            </a:r>
            <a:r>
              <a:rPr kumimoji="1" lang="en-AU" altLang="zh-TW" sz="2000" dirty="0" smtClean="0"/>
              <a:t>2015; </a:t>
            </a:r>
            <a:r>
              <a:rPr kumimoji="1" lang="en-AU" altLang="zh-TW" sz="2000" dirty="0"/>
              <a:t>IJCR)</a:t>
            </a:r>
            <a:endParaRPr kumimoji="1" lang="zh-TW" alt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5" name="Picture 4"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21304" t="21275" b="42343"/>
          <a:stretch/>
        </p:blipFill>
        <p:spPr>
          <a:xfrm>
            <a:off x="251520" y="2636912"/>
            <a:ext cx="7195910" cy="1800200"/>
          </a:xfrm>
          <a:prstGeom prst="rect">
            <a:avLst/>
          </a:prstGeom>
        </p:spPr>
      </p:pic>
      <p:pic>
        <p:nvPicPr>
          <p:cNvPr id="6" name="Picture 5"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r="71144" b="79496"/>
          <a:stretch/>
        </p:blipFill>
        <p:spPr>
          <a:xfrm>
            <a:off x="6613968" y="1268759"/>
            <a:ext cx="2638552" cy="1152129"/>
          </a:xfrm>
          <a:prstGeom prst="rect">
            <a:avLst/>
          </a:prstGeom>
        </p:spPr>
      </p:pic>
      <p:sp>
        <p:nvSpPr>
          <p:cNvPr id="8" name="Slide Number Placeholder 2"/>
          <p:cNvSpPr txBox="1">
            <a:spLocks/>
          </p:cNvSpPr>
          <p:nvPr/>
        </p:nvSpPr>
        <p:spPr>
          <a:xfrm>
            <a:off x="8664605" y="6586741"/>
            <a:ext cx="249208" cy="214315"/>
          </a:xfrm>
          <a:prstGeom prst="rect">
            <a:avLst/>
          </a:prstGeom>
        </p:spPr>
        <p:txBody>
          <a:bodyPr vert="horz" lIns="0" tIns="0" rIns="0" bIns="0" rtlCol="0" anchor="ctr"/>
          <a:lstStyle>
            <a:defPPr>
              <a:defRPr lang="en-US"/>
            </a:defPPr>
            <a:lvl1pPr marL="0" algn="r" defTabSz="914400" rtl="0" eaLnBrk="1" latinLnBrk="0" hangingPunct="1">
              <a:defRPr lang="en-AU" sz="900" kern="1200" smtClean="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B0718A-1B3D-42D2-9A2B-FB6CFA4B4E8D}" type="slidenum">
              <a:rPr lang="en-AU" smtClean="0"/>
              <a:pPr/>
              <a:t>39</a:t>
            </a:fld>
            <a:endParaRPr lang="en-AU"/>
          </a:p>
        </p:txBody>
      </p:sp>
      <p:sp>
        <p:nvSpPr>
          <p:cNvPr id="10" name="Text Placeholder 4"/>
          <p:cNvSpPr txBox="1">
            <a:spLocks/>
          </p:cNvSpPr>
          <p:nvPr/>
        </p:nvSpPr>
        <p:spPr>
          <a:xfrm>
            <a:off x="250826" y="1459709"/>
            <a:ext cx="8662988" cy="485791"/>
          </a:xfrm>
          <a:prstGeom prst="rect">
            <a:avLst/>
          </a:prstGeom>
        </p:spPr>
        <p:txBody>
          <a:bodyPr/>
          <a:lst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AU" altLang="zh-TW" dirty="0" smtClean="0"/>
              <a:t>45 samples (excluding protein data)</a:t>
            </a:r>
            <a:endParaRPr kumimoji="1" lang="zh-TW" altLang="en-US" dirty="0"/>
          </a:p>
        </p:txBody>
      </p:sp>
      <p:sp>
        <p:nvSpPr>
          <p:cNvPr id="12" name="TextBox 11"/>
          <p:cNvSpPr txBox="1"/>
          <p:nvPr/>
        </p:nvSpPr>
        <p:spPr>
          <a:xfrm>
            <a:off x="1691680" y="2132856"/>
            <a:ext cx="518178" cy="369332"/>
          </a:xfrm>
          <a:prstGeom prst="rect">
            <a:avLst/>
          </a:prstGeom>
          <a:noFill/>
        </p:spPr>
        <p:txBody>
          <a:bodyPr wrap="none" rtlCol="0">
            <a:spAutoFit/>
          </a:bodyPr>
          <a:lstStyle/>
          <a:p>
            <a:r>
              <a:rPr kumimoji="1" lang="en-AU" altLang="zh-TW" dirty="0" smtClean="0"/>
              <a:t>GP</a:t>
            </a:r>
            <a:endParaRPr kumimoji="1" lang="zh-TW" altLang="en-US" dirty="0"/>
          </a:p>
        </p:txBody>
      </p:sp>
      <p:sp>
        <p:nvSpPr>
          <p:cNvPr id="13" name="TextBox 12"/>
          <p:cNvSpPr txBox="1"/>
          <p:nvPr/>
        </p:nvSpPr>
        <p:spPr>
          <a:xfrm>
            <a:off x="4572000" y="2132856"/>
            <a:ext cx="554727" cy="369332"/>
          </a:xfrm>
          <a:prstGeom prst="rect">
            <a:avLst/>
          </a:prstGeom>
          <a:noFill/>
        </p:spPr>
        <p:txBody>
          <a:bodyPr wrap="square" rtlCol="0">
            <a:spAutoFit/>
          </a:bodyPr>
          <a:lstStyle/>
          <a:p>
            <a:r>
              <a:rPr kumimoji="1" lang="en-AU" altLang="zh-TW" dirty="0" smtClean="0"/>
              <a:t>PP</a:t>
            </a:r>
            <a:endParaRPr kumimoji="1" lang="zh-TW" altLang="en-US" dirty="0"/>
          </a:p>
        </p:txBody>
      </p:sp>
      <p:sp>
        <p:nvSpPr>
          <p:cNvPr id="15" name="TextBox 14"/>
          <p:cNvSpPr txBox="1"/>
          <p:nvPr/>
        </p:nvSpPr>
        <p:spPr>
          <a:xfrm>
            <a:off x="251520" y="5805264"/>
            <a:ext cx="8892479" cy="646331"/>
          </a:xfrm>
          <a:prstGeom prst="rect">
            <a:avLst/>
          </a:prstGeom>
          <a:noFill/>
        </p:spPr>
        <p:txBody>
          <a:bodyPr wrap="square" rtlCol="0">
            <a:spAutoFit/>
          </a:bodyPr>
          <a:lstStyle/>
          <a:p>
            <a:r>
              <a:rPr kumimoji="1" lang="en-AU" altLang="zh-TW" dirty="0" err="1" smtClean="0"/>
              <a:t>Clinical_AJCC</a:t>
            </a:r>
            <a:r>
              <a:rPr kumimoji="1" lang="en-AU" altLang="zh-TW" dirty="0" smtClean="0"/>
              <a:t> = </a:t>
            </a:r>
            <a:r>
              <a:rPr kumimoji="1" lang="en-AU" altLang="zh-TW" u="sng" dirty="0" smtClean="0"/>
              <a:t>4 AJCC variables</a:t>
            </a:r>
            <a:r>
              <a:rPr kumimoji="1" lang="en-AU" altLang="zh-TW" dirty="0" smtClean="0"/>
              <a:t>: 1. Ulceration, 2. thickness of the primary tumour, 3. number of metastatic nodes and 4. nodal size.</a:t>
            </a:r>
            <a:endParaRPr kumimoji="1" lang="zh-TW" altLang="en-US" dirty="0"/>
          </a:p>
        </p:txBody>
      </p:sp>
      <p:sp>
        <p:nvSpPr>
          <p:cNvPr id="16" name="Rectangle 15"/>
          <p:cNvSpPr/>
          <p:nvPr/>
        </p:nvSpPr>
        <p:spPr>
          <a:xfrm>
            <a:off x="7419979" y="436815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9410" y="477490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18506" t="73051" r="2798" b="7194"/>
          <a:stretch/>
        </p:blipFill>
        <p:spPr>
          <a:xfrm>
            <a:off x="0" y="4437113"/>
            <a:ext cx="7195910" cy="852024"/>
          </a:xfrm>
          <a:prstGeom prst="rect">
            <a:avLst/>
          </a:prstGeom>
        </p:spPr>
      </p:pic>
      <p:sp>
        <p:nvSpPr>
          <p:cNvPr id="22" name="TextBox 21"/>
          <p:cNvSpPr txBox="1"/>
          <p:nvPr/>
        </p:nvSpPr>
        <p:spPr>
          <a:xfrm>
            <a:off x="6330877" y="2987660"/>
            <a:ext cx="1411877"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err="1" smtClean="0"/>
              <a:t>Clinical_AJCC</a:t>
            </a:r>
            <a:endParaRPr kumimoji="1" lang="zh-TW" altLang="en-US" sz="1400" b="1" dirty="0"/>
          </a:p>
        </p:txBody>
      </p:sp>
      <p:sp>
        <p:nvSpPr>
          <p:cNvPr id="26" name="TextBox 25"/>
          <p:cNvSpPr txBox="1"/>
          <p:nvPr/>
        </p:nvSpPr>
        <p:spPr>
          <a:xfrm>
            <a:off x="6330877" y="3356992"/>
            <a:ext cx="583626"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a:t>
            </a:r>
            <a:endParaRPr kumimoji="1" lang="zh-TW" altLang="en-US" sz="1400" b="1" dirty="0"/>
          </a:p>
        </p:txBody>
      </p:sp>
      <p:sp>
        <p:nvSpPr>
          <p:cNvPr id="27" name="TextBox 26"/>
          <p:cNvSpPr txBox="1"/>
          <p:nvPr/>
        </p:nvSpPr>
        <p:spPr>
          <a:xfrm>
            <a:off x="6330877" y="3717032"/>
            <a:ext cx="733269"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mRNA</a:t>
            </a:r>
            <a:endParaRPr kumimoji="1" lang="zh-TW" altLang="en-US" sz="1400" b="1" dirty="0"/>
          </a:p>
        </p:txBody>
      </p:sp>
      <p:sp>
        <p:nvSpPr>
          <p:cNvPr id="28" name="TextBox 27"/>
          <p:cNvSpPr txBox="1"/>
          <p:nvPr/>
        </p:nvSpPr>
        <p:spPr>
          <a:xfrm>
            <a:off x="6330877" y="4057327"/>
            <a:ext cx="1062535"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microRNA</a:t>
            </a:r>
            <a:endParaRPr kumimoji="1" lang="zh-TW" altLang="en-US" sz="1400" b="1" dirty="0"/>
          </a:p>
        </p:txBody>
      </p:sp>
      <p:sp>
        <p:nvSpPr>
          <p:cNvPr id="29" name="TextBox 28"/>
          <p:cNvSpPr txBox="1"/>
          <p:nvPr/>
        </p:nvSpPr>
        <p:spPr>
          <a:xfrm>
            <a:off x="6330877" y="4437112"/>
            <a:ext cx="1386718"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mRNA</a:t>
            </a:r>
            <a:endParaRPr kumimoji="1" lang="zh-TW" altLang="en-US" sz="1400" b="1" dirty="0"/>
          </a:p>
        </p:txBody>
      </p:sp>
      <p:sp>
        <p:nvSpPr>
          <p:cNvPr id="30" name="TextBox 29"/>
          <p:cNvSpPr txBox="1"/>
          <p:nvPr/>
        </p:nvSpPr>
        <p:spPr>
          <a:xfrm>
            <a:off x="6330877" y="4797152"/>
            <a:ext cx="1666104"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microRNA</a:t>
            </a:r>
            <a:endParaRPr kumimoji="1" lang="zh-TW" altLang="en-US" sz="1400" b="1" dirty="0"/>
          </a:p>
        </p:txBody>
      </p:sp>
      <p:sp>
        <p:nvSpPr>
          <p:cNvPr id="32" name="TextBox 31"/>
          <p:cNvSpPr txBox="1"/>
          <p:nvPr/>
        </p:nvSpPr>
        <p:spPr>
          <a:xfrm>
            <a:off x="2913188" y="5373216"/>
            <a:ext cx="1082748" cy="369332"/>
          </a:xfrm>
          <a:prstGeom prst="rect">
            <a:avLst/>
          </a:prstGeom>
          <a:noFill/>
        </p:spPr>
        <p:txBody>
          <a:bodyPr wrap="none" rtlCol="0">
            <a:spAutoFit/>
          </a:bodyPr>
          <a:lstStyle/>
          <a:p>
            <a:r>
              <a:rPr kumimoji="1" lang="en-AU" altLang="zh-TW" dirty="0" smtClean="0"/>
              <a:t>Samples</a:t>
            </a:r>
            <a:endParaRPr kumimoji="1" lang="zh-TW" altLang="en-US" dirty="0"/>
          </a:p>
        </p:txBody>
      </p:sp>
    </p:spTree>
    <p:extLst>
      <p:ext uri="{BB962C8B-B14F-4D97-AF65-F5344CB8AC3E}">
        <p14:creationId xmlns:p14="http://schemas.microsoft.com/office/powerpoint/2010/main" val="3577301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Monthly average UV-Index</a:t>
            </a:r>
            <a:endParaRPr lang="en-US" sz="2800" dirty="0"/>
          </a:p>
        </p:txBody>
      </p:sp>
      <p:pic>
        <p:nvPicPr>
          <p:cNvPr id="4" name="Content Placeholder 3" descr="map_au.gif"/>
          <p:cNvPicPr>
            <a:picLocks noGrp="1" noChangeAspect="1"/>
          </p:cNvPicPr>
          <p:nvPr>
            <p:ph idx="1"/>
          </p:nvPr>
        </p:nvPicPr>
        <p:blipFill>
          <a:blip r:embed="rId3">
            <a:extLst>
              <a:ext uri="{28A0092B-C50C-407E-A947-70E740481C1C}">
                <a14:useLocalDpi xmlns:a14="http://schemas.microsoft.com/office/drawing/2010/main" val="0"/>
              </a:ext>
            </a:extLst>
          </a:blip>
          <a:srcRect l="-16877" r="-16877"/>
          <a:stretch>
            <a:fillRect/>
          </a:stretch>
        </p:blipFill>
        <p:spPr>
          <a:xfrm>
            <a:off x="2051720" y="3933056"/>
            <a:ext cx="3794810" cy="2232248"/>
          </a:xfrm>
        </p:spPr>
      </p:pic>
      <p:pic>
        <p:nvPicPr>
          <p:cNvPr id="7" name="Picture 6" descr="screenshot_0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628" y="3747729"/>
            <a:ext cx="3085852" cy="1913519"/>
          </a:xfrm>
          <a:prstGeom prst="rect">
            <a:avLst/>
          </a:prstGeom>
        </p:spPr>
      </p:pic>
      <p:pic>
        <p:nvPicPr>
          <p:cNvPr id="8" name="Picture 7" descr="screenshot_0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1700808"/>
            <a:ext cx="3130434" cy="1944216"/>
          </a:xfrm>
          <a:prstGeom prst="rect">
            <a:avLst/>
          </a:prstGeom>
        </p:spPr>
      </p:pic>
      <p:pic>
        <p:nvPicPr>
          <p:cNvPr id="11" name="Picture 10" descr="screenshot_0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3058" y="1340768"/>
            <a:ext cx="4234713" cy="2247900"/>
          </a:xfrm>
          <a:prstGeom prst="rect">
            <a:avLst/>
          </a:prstGeom>
        </p:spPr>
      </p:pic>
    </p:spTree>
    <p:extLst>
      <p:ext uri="{BB962C8B-B14F-4D97-AF65-F5344CB8AC3E}">
        <p14:creationId xmlns:p14="http://schemas.microsoft.com/office/powerpoint/2010/main" val="400255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3"/>
          <a:srcRect l="5888" t="7135" r="90840" b="7135"/>
          <a:stretch/>
        </p:blipFill>
        <p:spPr>
          <a:xfrm rot="5400000">
            <a:off x="4471688" y="1595871"/>
            <a:ext cx="101275" cy="1325535"/>
          </a:xfrm>
          <a:ln>
            <a:solidFill>
              <a:schemeClr val="tx1"/>
            </a:solidFill>
          </a:ln>
        </p:spPr>
      </p:pic>
      <p:sp>
        <p:nvSpPr>
          <p:cNvPr id="9" name="Rectangle 8"/>
          <p:cNvSpPr/>
          <p:nvPr/>
        </p:nvSpPr>
        <p:spPr>
          <a:xfrm>
            <a:off x="442901" y="2740624"/>
            <a:ext cx="838625" cy="164966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a:off x="394981" y="2371291"/>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11" name="TextBox 10"/>
          <p:cNvSpPr txBox="1"/>
          <p:nvPr/>
        </p:nvSpPr>
        <p:spPr>
          <a:xfrm rot="16200000">
            <a:off x="-239125" y="3332541"/>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12" name="Rectangle 11"/>
          <p:cNvSpPr/>
          <p:nvPr/>
        </p:nvSpPr>
        <p:spPr>
          <a:xfrm>
            <a:off x="1851237" y="1594203"/>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15" name="Rectangle 14"/>
          <p:cNvSpPr/>
          <p:nvPr/>
        </p:nvSpPr>
        <p:spPr>
          <a:xfrm>
            <a:off x="442899" y="2692699"/>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6" name="Rectangle 15"/>
          <p:cNvSpPr/>
          <p:nvPr/>
        </p:nvSpPr>
        <p:spPr>
          <a:xfrm>
            <a:off x="1077854" y="2701315"/>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7" name="Left Brace 16"/>
          <p:cNvSpPr/>
          <p:nvPr/>
        </p:nvSpPr>
        <p:spPr>
          <a:xfrm>
            <a:off x="1521505" y="2038725"/>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18" name="Rectangle 17"/>
          <p:cNvSpPr/>
          <p:nvPr/>
        </p:nvSpPr>
        <p:spPr>
          <a:xfrm>
            <a:off x="2678061" y="1594203"/>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9" name="TextBox 18"/>
          <p:cNvSpPr txBox="1"/>
          <p:nvPr/>
        </p:nvSpPr>
        <p:spPr>
          <a:xfrm>
            <a:off x="49161" y="5733256"/>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20" name="TextBox 19"/>
          <p:cNvSpPr txBox="1"/>
          <p:nvPr/>
        </p:nvSpPr>
        <p:spPr>
          <a:xfrm>
            <a:off x="49161" y="6156012"/>
            <a:ext cx="1472344"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solidFill>
                  <a:schemeClr val="accent4">
                    <a:lumMod val="50000"/>
                  </a:schemeClr>
                </a:solidFill>
              </a:rPr>
              <a:t>Testing set</a:t>
            </a:r>
            <a:endParaRPr kumimoji="1" lang="zh-TW" altLang="en-US" dirty="0">
              <a:solidFill>
                <a:schemeClr val="accent4">
                  <a:lumMod val="50000"/>
                </a:schemeClr>
              </a:solidFill>
            </a:endParaRPr>
          </a:p>
        </p:txBody>
      </p:sp>
      <p:cxnSp>
        <p:nvCxnSpPr>
          <p:cNvPr id="23" name="Straight Arrow Connector 22"/>
          <p:cNvCxnSpPr/>
          <p:nvPr/>
        </p:nvCxnSpPr>
        <p:spPr>
          <a:xfrm>
            <a:off x="3102666" y="2280784"/>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29057" y="1869446"/>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29" name="TextBox 28"/>
          <p:cNvSpPr txBox="1"/>
          <p:nvPr/>
        </p:nvSpPr>
        <p:spPr>
          <a:xfrm>
            <a:off x="3995936" y="1700808"/>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30" name="Rectangle 29"/>
          <p:cNvSpPr/>
          <p:nvPr/>
        </p:nvSpPr>
        <p:spPr>
          <a:xfrm>
            <a:off x="1851237" y="2932919"/>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1" name="Rectangle 30"/>
          <p:cNvSpPr/>
          <p:nvPr/>
        </p:nvSpPr>
        <p:spPr>
          <a:xfrm>
            <a:off x="2678061" y="2932919"/>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2" name="Straight Arrow Connector 31"/>
          <p:cNvCxnSpPr/>
          <p:nvPr/>
        </p:nvCxnSpPr>
        <p:spPr>
          <a:xfrm>
            <a:off x="3103998" y="3486068"/>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942719" y="3127375"/>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34" name="TextBox 33"/>
          <p:cNvSpPr txBox="1"/>
          <p:nvPr/>
        </p:nvSpPr>
        <p:spPr>
          <a:xfrm>
            <a:off x="728985" y="1238793"/>
            <a:ext cx="113403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35" name="Rectangle 34"/>
          <p:cNvSpPr/>
          <p:nvPr/>
        </p:nvSpPr>
        <p:spPr>
          <a:xfrm>
            <a:off x="1839257" y="4845295"/>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6" name="Rectangle 35"/>
          <p:cNvSpPr/>
          <p:nvPr/>
        </p:nvSpPr>
        <p:spPr>
          <a:xfrm>
            <a:off x="2666081" y="4845295"/>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7" name="Straight Arrow Connector 36"/>
          <p:cNvCxnSpPr/>
          <p:nvPr/>
        </p:nvCxnSpPr>
        <p:spPr>
          <a:xfrm>
            <a:off x="3070465" y="5479623"/>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07219"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07418"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885998" y="5160791"/>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44" name="Content Placeholder 26"/>
          <p:cNvPicPr>
            <a:picLocks noChangeAspect="1"/>
          </p:cNvPicPr>
          <p:nvPr/>
        </p:nvPicPr>
        <p:blipFill rotWithShape="1">
          <a:blip r:embed="rId3"/>
          <a:srcRect l="11767" t="9699" r="84961" b="4571"/>
          <a:stretch/>
        </p:blipFill>
        <p:spPr>
          <a:xfrm rot="5400000">
            <a:off x="4465059" y="2820336"/>
            <a:ext cx="101275" cy="1325535"/>
          </a:xfrm>
          <a:prstGeom prst="rect">
            <a:avLst/>
          </a:prstGeom>
          <a:ln>
            <a:solidFill>
              <a:schemeClr val="tx1"/>
            </a:solidFill>
          </a:ln>
        </p:spPr>
      </p:pic>
      <p:pic>
        <p:nvPicPr>
          <p:cNvPr id="45" name="Picture 44"/>
          <p:cNvPicPr>
            <a:picLocks noChangeAspect="1"/>
          </p:cNvPicPr>
          <p:nvPr/>
        </p:nvPicPr>
        <p:blipFill rotWithShape="1">
          <a:blip r:embed="rId4"/>
          <a:srcRect l="24676" t="5795" r="72223" b="6296"/>
          <a:stretch/>
        </p:blipFill>
        <p:spPr>
          <a:xfrm rot="5400000">
            <a:off x="4444679" y="4816859"/>
            <a:ext cx="93581" cy="1325535"/>
          </a:xfrm>
          <a:prstGeom prst="rect">
            <a:avLst/>
          </a:prstGeom>
          <a:ln>
            <a:solidFill>
              <a:srgbClr val="000000"/>
            </a:solidFill>
          </a:ln>
        </p:spPr>
      </p:pic>
      <p:sp>
        <p:nvSpPr>
          <p:cNvPr id="46" name="Right Brace 45"/>
          <p:cNvSpPr/>
          <p:nvPr/>
        </p:nvSpPr>
        <p:spPr>
          <a:xfrm>
            <a:off x="5364088" y="2206345"/>
            <a:ext cx="445226" cy="3382895"/>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cxnSp>
        <p:nvCxnSpPr>
          <p:cNvPr id="47" name="Straight Connector 46"/>
          <p:cNvCxnSpPr/>
          <p:nvPr/>
        </p:nvCxnSpPr>
        <p:spPr>
          <a:xfrm>
            <a:off x="4499992"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57125" t="5239" r="3570" b="8504"/>
          <a:stretch/>
        </p:blipFill>
        <p:spPr>
          <a:xfrm>
            <a:off x="6384057" y="2609877"/>
            <a:ext cx="1356295" cy="2187275"/>
          </a:xfrm>
          <a:prstGeom prst="rect">
            <a:avLst/>
          </a:prstGeom>
        </p:spPr>
      </p:pic>
      <p:sp>
        <p:nvSpPr>
          <p:cNvPr id="49" name="TextBox 48"/>
          <p:cNvSpPr txBox="1"/>
          <p:nvPr/>
        </p:nvSpPr>
        <p:spPr>
          <a:xfrm>
            <a:off x="6372196" y="2202216"/>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128151" y="349645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4" name="Straight Arrow Connector 83"/>
          <p:cNvCxnSpPr/>
          <p:nvPr/>
        </p:nvCxnSpPr>
        <p:spPr>
          <a:xfrm flipV="1">
            <a:off x="785333" y="4690375"/>
            <a:ext cx="0" cy="882000"/>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078903" y="4818812"/>
            <a:ext cx="0" cy="272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084168" y="5301208"/>
            <a:ext cx="1989472" cy="707886"/>
          </a:xfrm>
          <a:prstGeom prst="rect">
            <a:avLst/>
          </a:prstGeom>
          <a:noFill/>
        </p:spPr>
        <p:txBody>
          <a:bodyPr wrap="none" rtlCol="0">
            <a:spAutoFit/>
          </a:bodyPr>
          <a:lstStyle/>
          <a:p>
            <a:pPr algn="ctr"/>
            <a:r>
              <a:rPr kumimoji="1" lang="en-AU" altLang="zh-TW" sz="2000" dirty="0" smtClean="0"/>
              <a:t>Average patient </a:t>
            </a:r>
          </a:p>
          <a:p>
            <a:pPr algn="ctr"/>
            <a:r>
              <a:rPr kumimoji="1" lang="en-AU" altLang="zh-TW" sz="2000" dirty="0" smtClean="0"/>
              <a:t>accuracy </a:t>
            </a:r>
            <a:endParaRPr kumimoji="1" lang="zh-TW" altLang="en-US" sz="2000" dirty="0"/>
          </a:p>
        </p:txBody>
      </p:sp>
      <p:pic>
        <p:nvPicPr>
          <p:cNvPr id="52" name="Content Placeholder 7" descr="misclassification.24.2014_edited.pdf"/>
          <p:cNvPicPr>
            <a:picLocks noChangeAspect="1"/>
          </p:cNvPicPr>
          <p:nvPr/>
        </p:nvPicPr>
        <p:blipFill rotWithShape="1">
          <a:blip r:embed="rId6">
            <a:extLst>
              <a:ext uri="{28A0092B-C50C-407E-A947-70E740481C1C}">
                <a14:useLocalDpi xmlns:a14="http://schemas.microsoft.com/office/drawing/2010/main" val="0"/>
              </a:ext>
            </a:extLst>
          </a:blip>
          <a:srcRect l="21525" t="88362" r="17192" b="9590"/>
          <a:stretch/>
        </p:blipFill>
        <p:spPr>
          <a:xfrm>
            <a:off x="6372200" y="6093296"/>
            <a:ext cx="1368152" cy="115395"/>
          </a:xfrm>
          <a:prstGeom prst="rect">
            <a:avLst/>
          </a:prstGeom>
        </p:spPr>
      </p:pic>
      <p:sp>
        <p:nvSpPr>
          <p:cNvPr id="3" name="Title 2"/>
          <p:cNvSpPr>
            <a:spLocks noGrp="1"/>
          </p:cNvSpPr>
          <p:nvPr>
            <p:ph type="title"/>
          </p:nvPr>
        </p:nvSpPr>
        <p:spPr/>
        <p:txBody>
          <a:bodyPr>
            <a:normAutofit/>
          </a:bodyPr>
          <a:lstStyle/>
          <a:p>
            <a:r>
              <a:rPr kumimoji="1" lang="en-AU" altLang="zh-TW" sz="2800" dirty="0"/>
              <a:t>Samples that are hard to classify</a:t>
            </a:r>
            <a:endParaRPr kumimoji="1" lang="zh-TW" altLang="en-US" sz="2800" dirty="0"/>
          </a:p>
        </p:txBody>
      </p:sp>
      <p:sp>
        <p:nvSpPr>
          <p:cNvPr id="51" name="TextBox 50"/>
          <p:cNvSpPr txBox="1"/>
          <p:nvPr/>
        </p:nvSpPr>
        <p:spPr>
          <a:xfrm>
            <a:off x="1907704" y="3140968"/>
            <a:ext cx="5760640" cy="2215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kumimoji="1" lang="en-AU" altLang="zh-TW" sz="2000" dirty="0"/>
              <a:t>For every patient we can count how often we classify the patient incorrectly</a:t>
            </a:r>
            <a:endParaRPr kumimoji="1" lang="zh-TW" altLang="en-US" sz="2000" dirty="0"/>
          </a:p>
          <a:p>
            <a:pPr algn="ctr"/>
            <a:endParaRPr kumimoji="1" lang="en-AU" altLang="zh-TW" sz="2000" b="1" dirty="0"/>
          </a:p>
          <a:p>
            <a:pPr algn="ctr"/>
            <a:r>
              <a:rPr kumimoji="1" lang="en-AU" altLang="zh-TW" sz="2000" b="1" dirty="0" smtClean="0"/>
              <a:t>Patient specific error</a:t>
            </a:r>
          </a:p>
          <a:p>
            <a:pPr algn="ctr"/>
            <a:endParaRPr kumimoji="1" lang="en-AU" altLang="zh-TW" sz="2000" b="1" dirty="0" smtClean="0"/>
          </a:p>
          <a:p>
            <a:pPr algn="ctr"/>
            <a:r>
              <a:rPr kumimoji="1" lang="en-AU" altLang="zh-TW" sz="2000" b="1" dirty="0" smtClean="0"/>
              <a:t>Hard </a:t>
            </a:r>
            <a:r>
              <a:rPr kumimoji="1" lang="en-AU" altLang="zh-TW" sz="2000" b="1" dirty="0" err="1" smtClean="0"/>
              <a:t>vs</a:t>
            </a:r>
            <a:r>
              <a:rPr kumimoji="1" lang="en-AU" altLang="zh-TW" sz="2000" b="1" dirty="0" smtClean="0"/>
              <a:t> easy samples</a:t>
            </a:r>
          </a:p>
          <a:p>
            <a:endParaRPr kumimoji="1" lang="en-AU" altLang="zh-TW" dirty="0" smtClean="0"/>
          </a:p>
        </p:txBody>
      </p:sp>
      <p:cxnSp>
        <p:nvCxnSpPr>
          <p:cNvPr id="4" name="Straight Arrow Connector 3"/>
          <p:cNvCxnSpPr/>
          <p:nvPr/>
        </p:nvCxnSpPr>
        <p:spPr>
          <a:xfrm>
            <a:off x="4716016" y="3861048"/>
            <a:ext cx="0"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716016" y="4509120"/>
            <a:ext cx="0"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13187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4304397" y="3573016"/>
            <a:ext cx="7513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364088" y="2150738"/>
            <a:ext cx="2443992" cy="2031325"/>
          </a:xfrm>
          <a:prstGeom prst="rect">
            <a:avLst/>
          </a:prstGeom>
          <a:noFill/>
        </p:spPr>
        <p:txBody>
          <a:bodyPr wrap="square" rtlCol="0">
            <a:spAutoFit/>
          </a:bodyPr>
          <a:lstStyle/>
          <a:p>
            <a:r>
              <a:rPr kumimoji="1" lang="en-AU" altLang="zh-TW" b="1" dirty="0" smtClean="0"/>
              <a:t>Patient specific prognostic error</a:t>
            </a:r>
          </a:p>
          <a:p>
            <a:endParaRPr kumimoji="1" lang="en-AU" altLang="zh-TW" dirty="0" smtClean="0"/>
          </a:p>
          <a:p>
            <a:r>
              <a:rPr kumimoji="1" lang="en-AU" altLang="zh-TW" dirty="0" smtClean="0"/>
              <a:t>For every patient we </a:t>
            </a:r>
          </a:p>
          <a:p>
            <a:r>
              <a:rPr kumimoji="1" lang="en-AU" altLang="zh-TW" dirty="0" smtClean="0"/>
              <a:t>can count how often we classify the patient incorrectly</a:t>
            </a:r>
            <a:endParaRPr kumimoji="1" lang="zh-TW" altLang="en-US" dirty="0"/>
          </a:p>
        </p:txBody>
      </p:sp>
      <p:sp>
        <p:nvSpPr>
          <p:cNvPr id="22" name="TextBox 21"/>
          <p:cNvSpPr txBox="1"/>
          <p:nvPr/>
        </p:nvSpPr>
        <p:spPr>
          <a:xfrm>
            <a:off x="899592" y="2893308"/>
            <a:ext cx="3107222" cy="338554"/>
          </a:xfrm>
          <a:prstGeom prst="rect">
            <a:avLst/>
          </a:prstGeom>
          <a:noFill/>
        </p:spPr>
        <p:txBody>
          <a:bodyPr wrap="square" rtlCol="0">
            <a:spAutoFit/>
          </a:bodyPr>
          <a:lstStyle/>
          <a:p>
            <a:pPr algn="ctr"/>
            <a:r>
              <a:rPr kumimoji="1" lang="en-AU" altLang="zh-TW" sz="1600" dirty="0" smtClean="0"/>
              <a:t>Average </a:t>
            </a:r>
            <a:r>
              <a:rPr kumimoji="1" lang="en-AU" altLang="zh-TW" sz="1600" dirty="0"/>
              <a:t>p</a:t>
            </a:r>
            <a:r>
              <a:rPr kumimoji="1" lang="en-AU" altLang="zh-TW" sz="1600" dirty="0" smtClean="0"/>
              <a:t>atient error</a:t>
            </a:r>
            <a:endParaRPr kumimoji="1" lang="zh-TW" altLang="en-US" sz="1600" dirty="0"/>
          </a:p>
        </p:txBody>
      </p:sp>
      <p:sp>
        <p:nvSpPr>
          <p:cNvPr id="23" name="Title 1"/>
          <p:cNvSpPr>
            <a:spLocks noGrp="1"/>
          </p:cNvSpPr>
          <p:nvPr>
            <p:ph type="title"/>
          </p:nvPr>
        </p:nvSpPr>
        <p:spPr>
          <a:xfrm>
            <a:off x="755576" y="0"/>
            <a:ext cx="8229600" cy="1143000"/>
          </a:xfrm>
        </p:spPr>
        <p:txBody>
          <a:bodyPr>
            <a:normAutofit/>
          </a:bodyPr>
          <a:lstStyle/>
          <a:p>
            <a:r>
              <a:rPr kumimoji="1" lang="en-AU" altLang="zh-TW" sz="2800" dirty="0" smtClean="0"/>
              <a:t>Patient CV error as new response</a:t>
            </a:r>
            <a:endParaRPr kumimoji="1" lang="zh-TW" altLang="en-US" sz="2800" dirty="0"/>
          </a:p>
        </p:txBody>
      </p:sp>
      <p:cxnSp>
        <p:nvCxnSpPr>
          <p:cNvPr id="24" name="Straight Arrow Connector 23"/>
          <p:cNvCxnSpPr/>
          <p:nvPr/>
        </p:nvCxnSpPr>
        <p:spPr>
          <a:xfrm>
            <a:off x="6372200" y="4221088"/>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5580112" y="4725144"/>
            <a:ext cx="1944216" cy="369332"/>
          </a:xfrm>
          <a:prstGeom prst="rect">
            <a:avLst/>
          </a:prstGeom>
          <a:noFill/>
        </p:spPr>
        <p:txBody>
          <a:bodyPr wrap="square" rtlCol="0">
            <a:spAutoFit/>
          </a:bodyPr>
          <a:lstStyle/>
          <a:p>
            <a:r>
              <a:rPr lang="en-US" dirty="0"/>
              <a:t>n</a:t>
            </a:r>
            <a:r>
              <a:rPr lang="en-US" dirty="0" smtClean="0"/>
              <a:t>ew response</a:t>
            </a:r>
            <a:endParaRPr lang="en-US" dirty="0"/>
          </a:p>
        </p:txBody>
      </p:sp>
      <p:pic>
        <p:nvPicPr>
          <p:cNvPr id="25" name="Content Placeholder 7" descr="misclassification.24.2014_edited.pdf"/>
          <p:cNvPicPr>
            <a:picLocks noChangeAspect="1"/>
          </p:cNvPicPr>
          <p:nvPr/>
        </p:nvPicPr>
        <p:blipFill rotWithShape="1">
          <a:blip r:embed="rId3">
            <a:grayscl/>
            <a:extLst>
              <a:ext uri="{28A0092B-C50C-407E-A947-70E740481C1C}">
                <a14:useLocalDpi xmlns:a14="http://schemas.microsoft.com/office/drawing/2010/main" val="0"/>
              </a:ext>
            </a:extLst>
          </a:blip>
          <a:srcRect l="21525" t="88362" r="17192" b="9590"/>
          <a:stretch/>
        </p:blipFill>
        <p:spPr>
          <a:xfrm>
            <a:off x="1403648" y="3459178"/>
            <a:ext cx="2203422" cy="185846"/>
          </a:xfrm>
          <a:prstGeom prst="rect">
            <a:avLst/>
          </a:prstGeom>
        </p:spPr>
      </p:pic>
    </p:spTree>
    <p:extLst>
      <p:ext uri="{BB962C8B-B14F-4D97-AF65-F5344CB8AC3E}">
        <p14:creationId xmlns:p14="http://schemas.microsoft.com/office/powerpoint/2010/main" val="22124030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AU" altLang="zh-TW" dirty="0" smtClean="0"/>
              <a:t>Regression output</a:t>
            </a:r>
            <a:endParaRPr kumimoji="1" lang="zh-TW"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85536817"/>
              </p:ext>
            </p:extLst>
          </p:nvPr>
        </p:nvGraphicFramePr>
        <p:xfrm>
          <a:off x="251520" y="3068960"/>
          <a:ext cx="8663835" cy="2421240"/>
        </p:xfrm>
        <a:graphic>
          <a:graphicData uri="http://schemas.openxmlformats.org/drawingml/2006/table">
            <a:tbl>
              <a:tblPr firstRow="1" bandRow="1">
                <a:tableStyleId>{5C22544A-7EE6-4342-B048-85BDC9FD1C3A}</a:tableStyleId>
              </a:tblPr>
              <a:tblGrid>
                <a:gridCol w="3063066"/>
                <a:gridCol w="1312743"/>
                <a:gridCol w="1166882"/>
                <a:gridCol w="1239813"/>
                <a:gridCol w="1881331"/>
              </a:tblGrid>
              <a:tr h="540060">
                <a:tc>
                  <a:txBody>
                    <a:bodyPr/>
                    <a:lstStyle/>
                    <a:p>
                      <a:r>
                        <a:rPr lang="en-AU" altLang="zh-TW" sz="1900" dirty="0" smtClean="0"/>
                        <a:t>Variable</a:t>
                      </a:r>
                      <a:endParaRPr lang="zh-TW" altLang="en-US" sz="1900" dirty="0"/>
                    </a:p>
                  </a:txBody>
                  <a:tcPr marL="92611" marR="92611"/>
                </a:tc>
                <a:tc>
                  <a:txBody>
                    <a:bodyPr/>
                    <a:lstStyle/>
                    <a:p>
                      <a:pPr algn="r"/>
                      <a:r>
                        <a:rPr lang="en-AU" altLang="zh-TW" sz="1900" dirty="0" smtClean="0"/>
                        <a:t>Estimate</a:t>
                      </a:r>
                      <a:endParaRPr lang="zh-TW" altLang="en-US" sz="1900" dirty="0"/>
                    </a:p>
                  </a:txBody>
                  <a:tcPr marL="92611" marR="92611"/>
                </a:tc>
                <a:tc>
                  <a:txBody>
                    <a:bodyPr/>
                    <a:lstStyle/>
                    <a:p>
                      <a:pPr algn="r"/>
                      <a:r>
                        <a:rPr lang="en-AU" altLang="zh-TW" sz="1900" dirty="0" smtClean="0"/>
                        <a:t>SD</a:t>
                      </a:r>
                      <a:endParaRPr lang="zh-TW" altLang="en-US" sz="1900" dirty="0"/>
                    </a:p>
                  </a:txBody>
                  <a:tcPr marL="92611" marR="92611"/>
                </a:tc>
                <a:tc>
                  <a:txBody>
                    <a:bodyPr/>
                    <a:lstStyle/>
                    <a:p>
                      <a:pPr algn="r"/>
                      <a:r>
                        <a:rPr lang="en-AU" altLang="zh-TW" sz="1900" dirty="0" smtClean="0"/>
                        <a:t>t</a:t>
                      </a:r>
                      <a:endParaRPr lang="zh-TW" altLang="en-US" sz="1900" dirty="0"/>
                    </a:p>
                  </a:txBody>
                  <a:tcPr marL="92611" marR="92611"/>
                </a:tc>
                <a:tc>
                  <a:txBody>
                    <a:bodyPr/>
                    <a:lstStyle/>
                    <a:p>
                      <a:pPr algn="r"/>
                      <a:r>
                        <a:rPr lang="en-AU" altLang="zh-TW" sz="1900" dirty="0" smtClean="0"/>
                        <a:t>p-value</a:t>
                      </a:r>
                      <a:endParaRPr lang="zh-TW" altLang="en-US" sz="1900" dirty="0"/>
                    </a:p>
                  </a:txBody>
                  <a:tcPr marL="92611" marR="92611"/>
                </a:tc>
              </a:tr>
              <a:tr h="540060">
                <a:tc>
                  <a:txBody>
                    <a:bodyPr/>
                    <a:lstStyle/>
                    <a:p>
                      <a:r>
                        <a:rPr lang="en-AU" altLang="zh-TW" sz="1900" dirty="0" smtClean="0"/>
                        <a:t>Intercept</a:t>
                      </a:r>
                      <a:endParaRPr lang="zh-TW" altLang="en-US" sz="1900" dirty="0"/>
                    </a:p>
                  </a:txBody>
                  <a:tcPr marL="92611" marR="92611"/>
                </a:tc>
                <a:tc>
                  <a:txBody>
                    <a:bodyPr/>
                    <a:lstStyle/>
                    <a:p>
                      <a:pPr algn="r"/>
                      <a:r>
                        <a:rPr lang="en-AU" altLang="zh-TW" sz="1900" dirty="0" smtClean="0"/>
                        <a:t>0.23</a:t>
                      </a:r>
                      <a:endParaRPr lang="zh-TW" altLang="en-US" sz="1900" dirty="0"/>
                    </a:p>
                  </a:txBody>
                  <a:tcPr marL="92611" marR="92611"/>
                </a:tc>
                <a:tc>
                  <a:txBody>
                    <a:bodyPr/>
                    <a:lstStyle/>
                    <a:p>
                      <a:pPr algn="r"/>
                      <a:r>
                        <a:rPr lang="en-AU" altLang="zh-TW" sz="1900" dirty="0" smtClean="0"/>
                        <a:t>0.76</a:t>
                      </a:r>
                      <a:endParaRPr lang="zh-TW" altLang="en-US" sz="1900" dirty="0"/>
                    </a:p>
                  </a:txBody>
                  <a:tcPr marL="92611" marR="92611"/>
                </a:tc>
                <a:tc>
                  <a:txBody>
                    <a:bodyPr/>
                    <a:lstStyle/>
                    <a:p>
                      <a:pPr algn="r"/>
                      <a:r>
                        <a:rPr lang="en-AU" altLang="zh-TW" sz="1900" dirty="0" smtClean="0"/>
                        <a:t>2.98</a:t>
                      </a:r>
                      <a:endParaRPr lang="zh-TW" altLang="en-US" sz="1900" dirty="0"/>
                    </a:p>
                  </a:txBody>
                  <a:tcPr marL="92611" marR="92611"/>
                </a:tc>
                <a:tc>
                  <a:txBody>
                    <a:bodyPr/>
                    <a:lstStyle/>
                    <a:p>
                      <a:pPr algn="r"/>
                      <a:r>
                        <a:rPr lang="en-AU" altLang="zh-TW" sz="1900" dirty="0" smtClean="0"/>
                        <a:t>0.005</a:t>
                      </a:r>
                      <a:endParaRPr lang="zh-TW" altLang="en-US" sz="1900" dirty="0"/>
                    </a:p>
                  </a:txBody>
                  <a:tcPr marL="92611" marR="92611"/>
                </a:tc>
              </a:tr>
              <a:tr h="540060">
                <a:tc>
                  <a:txBody>
                    <a:bodyPr/>
                    <a:lstStyle/>
                    <a:p>
                      <a:r>
                        <a:rPr lang="en-AU" altLang="zh-TW" sz="1900" dirty="0" err="1" smtClean="0"/>
                        <a:t>Extranodal</a:t>
                      </a:r>
                      <a:r>
                        <a:rPr lang="en-AU" altLang="zh-TW" sz="1900" dirty="0" smtClean="0"/>
                        <a:t> spread (</a:t>
                      </a:r>
                      <a:r>
                        <a:rPr lang="en-AU" altLang="zh-TW" sz="1900" dirty="0" err="1" smtClean="0"/>
                        <a:t>Tum_Extranodal</a:t>
                      </a:r>
                      <a:r>
                        <a:rPr lang="en-AU" altLang="zh-TW" sz="1900" dirty="0" smtClean="0"/>
                        <a:t>)</a:t>
                      </a:r>
                      <a:endParaRPr lang="zh-TW" altLang="en-US" sz="1900" dirty="0"/>
                    </a:p>
                  </a:txBody>
                  <a:tcPr marL="92611" marR="92611"/>
                </a:tc>
                <a:tc>
                  <a:txBody>
                    <a:bodyPr/>
                    <a:lstStyle/>
                    <a:p>
                      <a:pPr algn="r"/>
                      <a:r>
                        <a:rPr lang="en-AU" altLang="zh-TW" sz="1900" dirty="0" smtClean="0"/>
                        <a:t>0.37</a:t>
                      </a:r>
                      <a:endParaRPr lang="zh-TW" altLang="en-US" sz="1900" dirty="0"/>
                    </a:p>
                  </a:txBody>
                  <a:tcPr marL="92611" marR="92611"/>
                </a:tc>
                <a:tc>
                  <a:txBody>
                    <a:bodyPr/>
                    <a:lstStyle/>
                    <a:p>
                      <a:pPr algn="r"/>
                      <a:r>
                        <a:rPr lang="en-AU" altLang="zh-TW" sz="1900" dirty="0" smtClean="0"/>
                        <a:t>0.12</a:t>
                      </a:r>
                      <a:endParaRPr lang="zh-TW" altLang="en-US" sz="1900" dirty="0"/>
                    </a:p>
                  </a:txBody>
                  <a:tcPr marL="92611" marR="92611"/>
                </a:tc>
                <a:tc>
                  <a:txBody>
                    <a:bodyPr/>
                    <a:lstStyle/>
                    <a:p>
                      <a:pPr algn="r"/>
                      <a:r>
                        <a:rPr lang="en-AU" altLang="zh-TW" sz="1900" dirty="0" smtClean="0"/>
                        <a:t>3.22</a:t>
                      </a:r>
                      <a:endParaRPr lang="zh-TW" altLang="en-US" sz="1900" dirty="0"/>
                    </a:p>
                  </a:txBody>
                  <a:tcPr marL="92611" marR="92611"/>
                </a:tc>
                <a:tc>
                  <a:txBody>
                    <a:bodyPr/>
                    <a:lstStyle/>
                    <a:p>
                      <a:pPr algn="r"/>
                      <a:r>
                        <a:rPr lang="en-AU" altLang="zh-TW" sz="1900" dirty="0" smtClean="0"/>
                        <a:t>0.002</a:t>
                      </a:r>
                      <a:endParaRPr lang="zh-TW" altLang="en-US" sz="1900" dirty="0"/>
                    </a:p>
                  </a:txBody>
                  <a:tcPr marL="92611" marR="92611"/>
                </a:tc>
              </a:tr>
              <a:tr h="540060">
                <a:tc>
                  <a:txBody>
                    <a:bodyPr/>
                    <a:lstStyle/>
                    <a:p>
                      <a:r>
                        <a:rPr lang="en-AU" altLang="zh-TW" sz="1900" dirty="0" smtClean="0"/>
                        <a:t>Number</a:t>
                      </a:r>
                      <a:r>
                        <a:rPr lang="en-AU" altLang="zh-TW" sz="1900" baseline="0" dirty="0" smtClean="0"/>
                        <a:t> of invasive n</a:t>
                      </a:r>
                      <a:r>
                        <a:rPr lang="en-AU" altLang="zh-TW" sz="1900" dirty="0" smtClean="0"/>
                        <a:t>odes</a:t>
                      </a:r>
                    </a:p>
                    <a:p>
                      <a:r>
                        <a:rPr lang="en-AU" altLang="zh-TW" sz="1900" dirty="0" smtClean="0"/>
                        <a:t>(</a:t>
                      </a:r>
                      <a:r>
                        <a:rPr lang="en-AU" altLang="zh-TW" sz="1900" dirty="0" err="1" smtClean="0"/>
                        <a:t>Tum_Nodes</a:t>
                      </a:r>
                      <a:r>
                        <a:rPr lang="en-AU" altLang="zh-TW" sz="1900" dirty="0" smtClean="0"/>
                        <a:t>)</a:t>
                      </a:r>
                      <a:endParaRPr lang="zh-TW" altLang="en-US" sz="1900" dirty="0"/>
                    </a:p>
                  </a:txBody>
                  <a:tcPr marL="92611" marR="92611"/>
                </a:tc>
                <a:tc>
                  <a:txBody>
                    <a:bodyPr/>
                    <a:lstStyle/>
                    <a:p>
                      <a:pPr algn="r"/>
                      <a:r>
                        <a:rPr lang="en-AU" altLang="zh-TW" sz="1900" dirty="0" smtClean="0"/>
                        <a:t>-0.02</a:t>
                      </a:r>
                      <a:endParaRPr lang="zh-TW" altLang="en-US" sz="1900" dirty="0"/>
                    </a:p>
                  </a:txBody>
                  <a:tcPr marL="92611" marR="92611"/>
                </a:tc>
                <a:tc>
                  <a:txBody>
                    <a:bodyPr/>
                    <a:lstStyle/>
                    <a:p>
                      <a:pPr algn="r"/>
                      <a:r>
                        <a:rPr lang="en-AU" altLang="zh-TW" sz="1900" dirty="0" smtClean="0"/>
                        <a:t>0.01</a:t>
                      </a:r>
                      <a:endParaRPr lang="zh-TW" altLang="en-US" sz="1900" dirty="0"/>
                    </a:p>
                  </a:txBody>
                  <a:tcPr marL="92611" marR="92611"/>
                </a:tc>
                <a:tc>
                  <a:txBody>
                    <a:bodyPr/>
                    <a:lstStyle/>
                    <a:p>
                      <a:pPr algn="r"/>
                      <a:r>
                        <a:rPr lang="en-AU" altLang="zh-TW" sz="1900" dirty="0" smtClean="0"/>
                        <a:t>-2.04</a:t>
                      </a:r>
                      <a:endParaRPr lang="zh-TW" altLang="en-US" sz="1900" dirty="0"/>
                    </a:p>
                  </a:txBody>
                  <a:tcPr marL="92611" marR="92611"/>
                </a:tc>
                <a:tc>
                  <a:txBody>
                    <a:bodyPr/>
                    <a:lstStyle/>
                    <a:p>
                      <a:pPr algn="r"/>
                      <a:r>
                        <a:rPr lang="en-AU" altLang="zh-TW" sz="1900" dirty="0" smtClean="0"/>
                        <a:t>0.050</a:t>
                      </a:r>
                      <a:endParaRPr lang="zh-TW" altLang="en-US" sz="1900" dirty="0"/>
                    </a:p>
                  </a:txBody>
                  <a:tcPr marL="92611" marR="92611"/>
                </a:tc>
              </a:tr>
            </a:tbl>
          </a:graphicData>
        </a:graphic>
      </p:graphicFrame>
      <p:sp>
        <p:nvSpPr>
          <p:cNvPr id="3" name="Text Placeholder 2"/>
          <p:cNvSpPr>
            <a:spLocks noGrp="1"/>
          </p:cNvSpPr>
          <p:nvPr>
            <p:ph type="body" sz="quarter" idx="13"/>
          </p:nvPr>
        </p:nvSpPr>
        <p:spPr>
          <a:xfrm>
            <a:off x="251520" y="1412776"/>
            <a:ext cx="8662988" cy="1152128"/>
          </a:xfrm>
        </p:spPr>
        <p:txBody>
          <a:bodyPr>
            <a:normAutofit/>
          </a:bodyPr>
          <a:lstStyle/>
          <a:p>
            <a:endParaRPr kumimoji="1" lang="en-AU" altLang="zh-TW" dirty="0" smtClean="0"/>
          </a:p>
          <a:p>
            <a:r>
              <a:rPr kumimoji="1" lang="en-AU" altLang="zh-TW" i="1" dirty="0"/>
              <a:t>y</a:t>
            </a:r>
            <a:r>
              <a:rPr kumimoji="1" lang="en-AU" altLang="zh-TW" dirty="0" smtClean="0"/>
              <a:t> = number of correctly classified bootstrap samples under the mRNA (gene expression) platform  </a:t>
            </a:r>
          </a:p>
          <a:p>
            <a:endParaRPr kumimoji="1" lang="en-AU" altLang="zh-TW" dirty="0" smtClean="0"/>
          </a:p>
          <a:p>
            <a:r>
              <a:rPr kumimoji="1" lang="en-AU" altLang="zh-TW" dirty="0" smtClean="0"/>
              <a:t>Design matrix X takes values from clinical variables.</a:t>
            </a:r>
          </a:p>
          <a:p>
            <a:endParaRPr kumimoji="1" lang="en-AU" altLang="zh-TW" dirty="0" smtClean="0"/>
          </a:p>
        </p:txBody>
      </p:sp>
    </p:spTree>
    <p:extLst>
      <p:ext uri="{BB962C8B-B14F-4D97-AF65-F5344CB8AC3E}">
        <p14:creationId xmlns:p14="http://schemas.microsoft.com/office/powerpoint/2010/main" val="15999200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83" y="2286397"/>
            <a:ext cx="813435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AU" dirty="0" smtClean="0"/>
              <a:t>CV error’s within each “</a:t>
            </a:r>
            <a:r>
              <a:rPr lang="en-AU" dirty="0" err="1" smtClean="0"/>
              <a:t>Extranodal</a:t>
            </a:r>
            <a:r>
              <a:rPr lang="en-AU" dirty="0" smtClean="0"/>
              <a:t> spread” category</a:t>
            </a:r>
            <a:endParaRPr lang="en-US" dirty="0"/>
          </a:p>
        </p:txBody>
      </p:sp>
      <p:sp>
        <p:nvSpPr>
          <p:cNvPr id="10" name="Rectangle 9"/>
          <p:cNvSpPr/>
          <p:nvPr/>
        </p:nvSpPr>
        <p:spPr>
          <a:xfrm>
            <a:off x="4272758" y="4133174"/>
            <a:ext cx="265768" cy="768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64025" y="1508786"/>
            <a:ext cx="4097117" cy="4704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925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340768"/>
            <a:ext cx="508635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5436096" y="2636912"/>
            <a:ext cx="0" cy="3312368"/>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378871" y="2636912"/>
            <a:ext cx="0" cy="3312368"/>
          </a:xfrm>
          <a:prstGeom prst="line">
            <a:avLst/>
          </a:prstGeom>
          <a:ln w="50800">
            <a:solidFill>
              <a:srgbClr val="BD92DE"/>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19961" y="2636912"/>
            <a:ext cx="0" cy="3312368"/>
          </a:xfrm>
          <a:prstGeom prst="line">
            <a:avLst/>
          </a:prstGeom>
          <a:ln w="50800">
            <a:solidFill>
              <a:srgbClr val="BD92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8202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229444"/>
            <a:ext cx="5314950"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4932040" y="2780928"/>
            <a:ext cx="0" cy="3312368"/>
          </a:xfrm>
          <a:prstGeom prst="line">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995936" y="2780928"/>
            <a:ext cx="0" cy="3312368"/>
          </a:xfrm>
          <a:prstGeom prst="line">
            <a:avLst/>
          </a:prstGeom>
          <a:ln w="50800">
            <a:solidFill>
              <a:srgbClr val="BD92DE"/>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508104" y="2780928"/>
            <a:ext cx="0" cy="3312368"/>
          </a:xfrm>
          <a:prstGeom prst="line">
            <a:avLst/>
          </a:prstGeom>
          <a:ln w="50800">
            <a:solidFill>
              <a:srgbClr val="BD92DE"/>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23528" y="6547519"/>
            <a:ext cx="8640960" cy="307777"/>
          </a:xfrm>
          <a:prstGeom prst="rect">
            <a:avLst/>
          </a:prstGeom>
        </p:spPr>
        <p:txBody>
          <a:bodyPr wrap="square">
            <a:spAutoFit/>
          </a:bodyPr>
          <a:lstStyle/>
          <a:p>
            <a:r>
              <a:rPr lang="en-AU" sz="1400" dirty="0"/>
              <a:t>Genomic and transcriptional aberrations linked to breast cancer </a:t>
            </a:r>
            <a:r>
              <a:rPr lang="en-AU" sz="1400" dirty="0" err="1"/>
              <a:t>pathophysiologies</a:t>
            </a:r>
            <a:r>
              <a:rPr lang="en-AU" sz="1400" dirty="0"/>
              <a:t>. Chin </a:t>
            </a:r>
            <a:r>
              <a:rPr lang="en-AU" sz="1400" dirty="0" smtClean="0"/>
              <a:t>et al</a:t>
            </a:r>
            <a:r>
              <a:rPr lang="en-AU" sz="1400" dirty="0"/>
              <a:t> (2006)</a:t>
            </a:r>
          </a:p>
        </p:txBody>
      </p:sp>
    </p:spTree>
    <p:extLst>
      <p:ext uri="{BB962C8B-B14F-4D97-AF65-F5344CB8AC3E}">
        <p14:creationId xmlns:p14="http://schemas.microsoft.com/office/powerpoint/2010/main" val="4522072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2" y="2132856"/>
            <a:ext cx="9051928" cy="275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962024" y="4171949"/>
            <a:ext cx="1665759" cy="365745"/>
          </a:xfrm>
          <a:prstGeom prst="rect">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3203848" y="4171949"/>
            <a:ext cx="972108" cy="365745"/>
          </a:xfrm>
          <a:prstGeom prst="rect">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4542630" y="1790552"/>
            <a:ext cx="4534399" cy="3096344"/>
          </a:xfrm>
          <a:prstGeom prst="rect">
            <a:avLst/>
          </a:prstGeom>
          <a:solidFill>
            <a:schemeClr val="bg1">
              <a:alpha val="5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p:cNvSpPr/>
          <p:nvPr/>
        </p:nvSpPr>
        <p:spPr>
          <a:xfrm>
            <a:off x="341781" y="5733256"/>
            <a:ext cx="8622705" cy="1107996"/>
          </a:xfrm>
          <a:prstGeom prst="rect">
            <a:avLst/>
          </a:prstGeom>
        </p:spPr>
        <p:txBody>
          <a:bodyPr wrap="square">
            <a:spAutoFit/>
          </a:bodyPr>
          <a:lstStyle/>
          <a:p>
            <a:r>
              <a:rPr lang="en-AU" sz="1200" dirty="0"/>
              <a:t>Marisa et </a:t>
            </a:r>
            <a:r>
              <a:rPr lang="en-AU" sz="1200" dirty="0" smtClean="0"/>
              <a:t>al. </a:t>
            </a:r>
            <a:r>
              <a:rPr lang="en-AU" sz="1200" dirty="0"/>
              <a:t>(2013). </a:t>
            </a:r>
            <a:r>
              <a:rPr lang="en-AU" sz="1200" dirty="0" smtClean="0"/>
              <a:t>Gene </a:t>
            </a:r>
            <a:r>
              <a:rPr lang="en-AU" sz="1200" dirty="0"/>
              <a:t>expression classification of colon cancer into molecular subtypes: characterization, validation, and prognostic value</a:t>
            </a:r>
            <a:r>
              <a:rPr lang="en-AU" sz="1200" dirty="0" smtClean="0"/>
              <a:t>. </a:t>
            </a:r>
            <a:r>
              <a:rPr lang="en-AU" sz="1200" i="1" dirty="0"/>
              <a:t>Cancer </a:t>
            </a:r>
            <a:r>
              <a:rPr lang="en-AU" sz="1200" i="1" dirty="0" smtClean="0"/>
              <a:t>Cell.</a:t>
            </a:r>
            <a:endParaRPr lang="en-AU" sz="1200" dirty="0" smtClean="0"/>
          </a:p>
          <a:p>
            <a:endParaRPr lang="en-AU" sz="1200" dirty="0" smtClean="0"/>
          </a:p>
          <a:p>
            <a:r>
              <a:rPr lang="en-AU" sz="1200" dirty="0" smtClean="0"/>
              <a:t>Chin et al. </a:t>
            </a:r>
            <a:r>
              <a:rPr lang="en-AU" sz="1200" dirty="0"/>
              <a:t>(2006</a:t>
            </a:r>
            <a:r>
              <a:rPr lang="en-AU" sz="1200" dirty="0" smtClean="0"/>
              <a:t>). Genomic </a:t>
            </a:r>
            <a:r>
              <a:rPr lang="en-AU" sz="1200" dirty="0"/>
              <a:t>and transcriptional aberrations linked to breast cancer </a:t>
            </a:r>
            <a:r>
              <a:rPr lang="en-AU" sz="1200" dirty="0" err="1"/>
              <a:t>pathophysiologies</a:t>
            </a:r>
            <a:r>
              <a:rPr lang="en-AU" sz="1200" dirty="0"/>
              <a:t>. </a:t>
            </a:r>
            <a:r>
              <a:rPr lang="en-AU" sz="1200" i="1" dirty="0" err="1"/>
              <a:t>PLoS</a:t>
            </a:r>
            <a:r>
              <a:rPr lang="en-AU" sz="1200" i="1" dirty="0"/>
              <a:t> </a:t>
            </a:r>
            <a:r>
              <a:rPr lang="en-AU" sz="1200" i="1" dirty="0" smtClean="0"/>
              <a:t>Med.</a:t>
            </a:r>
            <a:endParaRPr lang="en-AU" dirty="0" smtClean="0"/>
          </a:p>
          <a:p>
            <a:endParaRPr lang="en-AU" dirty="0"/>
          </a:p>
        </p:txBody>
      </p:sp>
      <p:sp>
        <p:nvSpPr>
          <p:cNvPr id="10" name="Rectangle 9"/>
          <p:cNvSpPr/>
          <p:nvPr/>
        </p:nvSpPr>
        <p:spPr>
          <a:xfrm>
            <a:off x="5148064" y="4164320"/>
            <a:ext cx="972108" cy="365745"/>
          </a:xfrm>
          <a:prstGeom prst="rect">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7308304" y="4171949"/>
            <a:ext cx="972108" cy="365745"/>
          </a:xfrm>
          <a:prstGeom prst="rect">
            <a:avLst/>
          </a:prstGeom>
          <a:solidFill>
            <a:schemeClr val="accent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9736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27734" y="2228088"/>
            <a:ext cx="1685577" cy="73479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6" name="Rectangle 5"/>
          <p:cNvSpPr/>
          <p:nvPr/>
        </p:nvSpPr>
        <p:spPr>
          <a:xfrm>
            <a:off x="567710" y="4612517"/>
            <a:ext cx="1685577" cy="1649666"/>
          </a:xfrm>
          <a:prstGeom prst="rect">
            <a:avLst/>
          </a:prstGeom>
          <a:pattFill prst="smGrid">
            <a:fgClr>
              <a:prstClr val="black"/>
            </a:fgClr>
            <a:bgClr>
              <a:prstClr val="white"/>
            </a:bgClr>
          </a:pattFill>
          <a:ln>
            <a:solidFill>
              <a:srgbClr val="ED2B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7" name="TextBox 6"/>
          <p:cNvSpPr txBox="1"/>
          <p:nvPr/>
        </p:nvSpPr>
        <p:spPr>
          <a:xfrm>
            <a:off x="890571" y="3923764"/>
            <a:ext cx="946819"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8" name="Rectangle 7"/>
          <p:cNvSpPr/>
          <p:nvPr/>
        </p:nvSpPr>
        <p:spPr>
          <a:xfrm>
            <a:off x="1619672" y="2132856"/>
            <a:ext cx="1152128" cy="97877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rot="16200000">
            <a:off x="-84211" y="5152330"/>
            <a:ext cx="864339" cy="369332"/>
          </a:xfrm>
          <a:prstGeom prst="rect">
            <a:avLst/>
          </a:prstGeom>
          <a:noFill/>
        </p:spPr>
        <p:txBody>
          <a:bodyPr wrap="none" rtlCol="0">
            <a:spAutoFit/>
          </a:bodyPr>
          <a:lstStyle/>
          <a:p>
            <a:r>
              <a:rPr kumimoji="1" lang="en-AU" altLang="zh-TW" dirty="0" smtClean="0"/>
              <a:t>mRNA</a:t>
            </a:r>
            <a:endParaRPr kumimoji="1" lang="zh-TW" altLang="en-US" dirty="0"/>
          </a:p>
        </p:txBody>
      </p:sp>
      <p:sp>
        <p:nvSpPr>
          <p:cNvPr id="11" name="TextBox 10"/>
          <p:cNvSpPr txBox="1"/>
          <p:nvPr/>
        </p:nvSpPr>
        <p:spPr>
          <a:xfrm>
            <a:off x="593368" y="4214598"/>
            <a:ext cx="488422" cy="369332"/>
          </a:xfrm>
          <a:prstGeom prst="rect">
            <a:avLst/>
          </a:prstGeom>
          <a:noFill/>
        </p:spPr>
        <p:txBody>
          <a:bodyPr wrap="none" rtlCol="0">
            <a:spAutoFit/>
          </a:bodyPr>
          <a:lstStyle/>
          <a:p>
            <a:r>
              <a:rPr kumimoji="1" lang="en-AU" altLang="zh-TW" dirty="0" smtClean="0"/>
              <a:t>PP</a:t>
            </a:r>
            <a:endParaRPr kumimoji="1" lang="zh-TW" altLang="en-US" dirty="0"/>
          </a:p>
        </p:txBody>
      </p:sp>
      <p:sp>
        <p:nvSpPr>
          <p:cNvPr id="12" name="TextBox 11"/>
          <p:cNvSpPr txBox="1"/>
          <p:nvPr/>
        </p:nvSpPr>
        <p:spPr>
          <a:xfrm>
            <a:off x="1529034" y="4208303"/>
            <a:ext cx="514008" cy="369332"/>
          </a:xfrm>
          <a:prstGeom prst="rect">
            <a:avLst/>
          </a:prstGeom>
          <a:noFill/>
        </p:spPr>
        <p:txBody>
          <a:bodyPr wrap="none" rtlCol="0">
            <a:spAutoFit/>
          </a:bodyPr>
          <a:lstStyle/>
          <a:p>
            <a:r>
              <a:rPr kumimoji="1" lang="en-AU" altLang="zh-TW" dirty="0"/>
              <a:t>G</a:t>
            </a:r>
            <a:r>
              <a:rPr kumimoji="1" lang="en-AU" altLang="zh-TW" dirty="0" smtClean="0"/>
              <a:t>P</a:t>
            </a:r>
            <a:endParaRPr kumimoji="1" lang="zh-TW" altLang="en-US" dirty="0"/>
          </a:p>
        </p:txBody>
      </p:sp>
      <p:sp>
        <p:nvSpPr>
          <p:cNvPr id="17" name="TextBox 16"/>
          <p:cNvSpPr txBox="1"/>
          <p:nvPr/>
        </p:nvSpPr>
        <p:spPr>
          <a:xfrm rot="16200000">
            <a:off x="501043" y="2375529"/>
            <a:ext cx="1172579" cy="646331"/>
          </a:xfrm>
          <a:prstGeom prst="rect">
            <a:avLst/>
          </a:prstGeom>
          <a:noFill/>
        </p:spPr>
        <p:txBody>
          <a:bodyPr wrap="none" rtlCol="0">
            <a:spAutoFit/>
          </a:bodyPr>
          <a:lstStyle/>
          <a:p>
            <a:r>
              <a:rPr kumimoji="1" lang="en-AU" altLang="zh-TW" dirty="0" smtClean="0"/>
              <a:t>Clinical</a:t>
            </a:r>
          </a:p>
          <a:p>
            <a:r>
              <a:rPr kumimoji="1" lang="en-AU" altLang="zh-TW" dirty="0" smtClean="0"/>
              <a:t> variables</a:t>
            </a:r>
            <a:endParaRPr kumimoji="1" lang="zh-TW" altLang="en-US" dirty="0"/>
          </a:p>
        </p:txBody>
      </p:sp>
      <p:sp>
        <p:nvSpPr>
          <p:cNvPr id="18" name="TextBox 17"/>
          <p:cNvSpPr txBox="1"/>
          <p:nvPr/>
        </p:nvSpPr>
        <p:spPr>
          <a:xfrm>
            <a:off x="1509638" y="1755881"/>
            <a:ext cx="697840" cy="369332"/>
          </a:xfrm>
          <a:prstGeom prst="rect">
            <a:avLst/>
          </a:prstGeom>
          <a:noFill/>
        </p:spPr>
        <p:txBody>
          <a:bodyPr wrap="none" rtlCol="0">
            <a:spAutoFit/>
          </a:bodyPr>
          <a:lstStyle/>
          <a:p>
            <a:r>
              <a:rPr kumimoji="1" lang="en-AU" altLang="zh-TW" dirty="0" smtClean="0"/>
              <a:t>Easy</a:t>
            </a:r>
            <a:endParaRPr kumimoji="1" lang="zh-TW" altLang="en-US" dirty="0"/>
          </a:p>
        </p:txBody>
      </p:sp>
      <p:sp>
        <p:nvSpPr>
          <p:cNvPr id="20" name="TextBox 19"/>
          <p:cNvSpPr txBox="1"/>
          <p:nvPr/>
        </p:nvSpPr>
        <p:spPr>
          <a:xfrm>
            <a:off x="2829492" y="1743073"/>
            <a:ext cx="684991" cy="369332"/>
          </a:xfrm>
          <a:prstGeom prst="rect">
            <a:avLst/>
          </a:prstGeom>
          <a:noFill/>
        </p:spPr>
        <p:txBody>
          <a:bodyPr wrap="none" rtlCol="0">
            <a:spAutoFit/>
          </a:bodyPr>
          <a:lstStyle/>
          <a:p>
            <a:r>
              <a:rPr kumimoji="1" lang="en-AU" altLang="zh-TW" dirty="0"/>
              <a:t>H</a:t>
            </a:r>
            <a:r>
              <a:rPr kumimoji="1" lang="en-AU" altLang="zh-TW" dirty="0" smtClean="0"/>
              <a:t>ard</a:t>
            </a:r>
            <a:endParaRPr kumimoji="1" lang="zh-TW" altLang="en-US" dirty="0"/>
          </a:p>
        </p:txBody>
      </p:sp>
      <p:sp>
        <p:nvSpPr>
          <p:cNvPr id="23" name="Title 1"/>
          <p:cNvSpPr>
            <a:spLocks noGrp="1"/>
          </p:cNvSpPr>
          <p:nvPr>
            <p:ph type="title"/>
          </p:nvPr>
        </p:nvSpPr>
        <p:spPr/>
        <p:txBody>
          <a:bodyPr/>
          <a:lstStyle/>
          <a:p>
            <a:r>
              <a:rPr lang="en-AU" dirty="0" smtClean="0"/>
              <a:t>Where has this lead us?</a:t>
            </a:r>
            <a:endParaRPr lang="en-US" dirty="0"/>
          </a:p>
        </p:txBody>
      </p:sp>
      <p:sp>
        <p:nvSpPr>
          <p:cNvPr id="4" name="Content Placeholder 3"/>
          <p:cNvSpPr>
            <a:spLocks noGrp="1"/>
          </p:cNvSpPr>
          <p:nvPr>
            <p:ph idx="1"/>
          </p:nvPr>
        </p:nvSpPr>
        <p:spPr/>
        <p:txBody>
          <a:bodyPr>
            <a:normAutofit/>
          </a:bodyPr>
          <a:lstStyle/>
          <a:p>
            <a:pPr marL="0" indent="0">
              <a:buNone/>
            </a:pPr>
            <a:r>
              <a:rPr kumimoji="1" lang="en-AU" altLang="zh-TW" dirty="0" smtClean="0"/>
              <a:t>In practice:</a:t>
            </a:r>
          </a:p>
          <a:p>
            <a:r>
              <a:rPr lang="en-AU" altLang="zh-TW" dirty="0"/>
              <a:t>Use readily available CPM variables for the </a:t>
            </a:r>
            <a:r>
              <a:rPr lang="en-AU" altLang="zh-TW" dirty="0" err="1"/>
              <a:t>tumors</a:t>
            </a:r>
            <a:r>
              <a:rPr lang="en-AU" altLang="zh-TW" dirty="0"/>
              <a:t> with </a:t>
            </a:r>
            <a:r>
              <a:rPr lang="en-AU" altLang="zh-TW" dirty="0" err="1"/>
              <a:t>extranodal</a:t>
            </a:r>
            <a:r>
              <a:rPr lang="en-AU" altLang="zh-TW" dirty="0"/>
              <a:t> growth </a:t>
            </a:r>
            <a:r>
              <a:rPr lang="en-AU" altLang="zh-TW" dirty="0" smtClean="0"/>
              <a:t>to split samples.</a:t>
            </a:r>
          </a:p>
          <a:p>
            <a:endParaRPr lang="en-AU" altLang="zh-TW" dirty="0"/>
          </a:p>
          <a:p>
            <a:r>
              <a:rPr lang="en-AU" altLang="zh-TW" dirty="0" smtClean="0"/>
              <a:t>Perform classification based on  </a:t>
            </a:r>
            <a:r>
              <a:rPr lang="en-AU" altLang="zh-TW" dirty="0"/>
              <a:t>gene expression for </a:t>
            </a:r>
            <a:r>
              <a:rPr lang="en-AU" altLang="zh-TW" dirty="0" err="1"/>
              <a:t>tumors</a:t>
            </a:r>
            <a:r>
              <a:rPr lang="en-AU" altLang="zh-TW" dirty="0"/>
              <a:t> without </a:t>
            </a:r>
            <a:r>
              <a:rPr lang="en-AU" altLang="zh-TW" dirty="0" err="1"/>
              <a:t>extranodal</a:t>
            </a:r>
            <a:r>
              <a:rPr lang="en-AU" altLang="zh-TW" dirty="0"/>
              <a:t> </a:t>
            </a:r>
            <a:r>
              <a:rPr lang="en-AU" altLang="zh-TW" dirty="0" smtClean="0"/>
              <a:t>growth.</a:t>
            </a:r>
            <a:endParaRPr lang="en-AU" altLang="zh-TW" dirty="0"/>
          </a:p>
        </p:txBody>
      </p:sp>
      <p:sp>
        <p:nvSpPr>
          <p:cNvPr id="3" name="Text Placeholder 2"/>
          <p:cNvSpPr>
            <a:spLocks noGrp="1"/>
          </p:cNvSpPr>
          <p:nvPr>
            <p:ph type="body" sz="quarter" idx="13"/>
          </p:nvPr>
        </p:nvSpPr>
        <p:spPr/>
        <p:txBody>
          <a:bodyPr/>
          <a:lstStyle/>
          <a:p>
            <a:r>
              <a:rPr lang="en-US" altLang="zh-TW" b="1" dirty="0"/>
              <a:t>Hierarchical</a:t>
            </a:r>
            <a:r>
              <a:rPr lang="en-AU" altLang="zh-TW" b="1" dirty="0"/>
              <a:t> </a:t>
            </a:r>
            <a:r>
              <a:rPr lang="en-AU" altLang="zh-TW" b="1" dirty="0" smtClean="0"/>
              <a:t>multi </a:t>
            </a:r>
            <a:r>
              <a:rPr lang="en-AU" altLang="zh-TW" b="1" dirty="0"/>
              <a:t>stage procedure</a:t>
            </a:r>
            <a:endParaRPr lang="en-AU" altLang="zh-TW" sz="2400" b="1" dirty="0">
              <a:solidFill>
                <a:schemeClr val="accent2"/>
              </a:solidFill>
            </a:endParaRPr>
          </a:p>
          <a:p>
            <a:endParaRPr kumimoji="1" lang="zh-TW" altLang="en-US" dirty="0"/>
          </a:p>
        </p:txBody>
      </p:sp>
      <p:cxnSp>
        <p:nvCxnSpPr>
          <p:cNvPr id="15" name="Straight Arrow Connector 14"/>
          <p:cNvCxnSpPr/>
          <p:nvPr/>
        </p:nvCxnSpPr>
        <p:spPr>
          <a:xfrm flipH="1">
            <a:off x="1410499" y="3245711"/>
            <a:ext cx="528557" cy="68734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027060" y="3173703"/>
            <a:ext cx="487423" cy="687345"/>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843807" y="2125214"/>
            <a:ext cx="670675" cy="978776"/>
          </a:xfrm>
          <a:prstGeom prst="rect">
            <a:avLst/>
          </a:prstGeom>
          <a:noFill/>
          <a:ln w="38100" cmpd="sng">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7" name="Rectangle 26"/>
          <p:cNvSpPr/>
          <p:nvPr/>
        </p:nvSpPr>
        <p:spPr>
          <a:xfrm>
            <a:off x="3122568" y="3585790"/>
            <a:ext cx="766128" cy="923330"/>
          </a:xfrm>
          <a:prstGeom prst="rect">
            <a:avLst/>
          </a:prstGeom>
          <a:noFill/>
        </p:spPr>
        <p:txBody>
          <a:bodyPr wrap="square" lIns="91440" tIns="45720" rIns="91440" bIns="45720">
            <a:spAutoFit/>
          </a:bodyPr>
          <a:lstStyle/>
          <a:p>
            <a:pPr algn="ctr"/>
            <a:r>
              <a:rPr lang="en-AU" altLang="zh-TW"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AU" altLang="zh-TW"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8" name="TextBox 27"/>
          <p:cNvSpPr txBox="1"/>
          <p:nvPr/>
        </p:nvSpPr>
        <p:spPr>
          <a:xfrm>
            <a:off x="2627784" y="4437112"/>
            <a:ext cx="1872271" cy="2031325"/>
          </a:xfrm>
          <a:prstGeom prst="rect">
            <a:avLst/>
          </a:prstGeom>
          <a:ln>
            <a:solidFill>
              <a:srgbClr val="50B79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kumimoji="1" lang="en-AU" altLang="zh-TW" dirty="0" smtClean="0"/>
              <a:t>Use other molecular platforms?</a:t>
            </a:r>
          </a:p>
          <a:p>
            <a:pPr marL="285750" indent="-285750">
              <a:buFontTx/>
              <a:buChar char="•"/>
            </a:pPr>
            <a:endParaRPr kumimoji="1" lang="en-AU" altLang="zh-TW" dirty="0" smtClean="0"/>
          </a:p>
          <a:p>
            <a:pPr marL="285750" indent="-285750">
              <a:buFontTx/>
              <a:buChar char="•"/>
            </a:pPr>
            <a:r>
              <a:rPr kumimoji="1" lang="en-AU" altLang="zh-TW" dirty="0" smtClean="0"/>
              <a:t>Surgical or treatment related data? </a:t>
            </a:r>
            <a:endParaRPr kumimoji="1" lang="zh-TW" altLang="en-US" dirty="0"/>
          </a:p>
        </p:txBody>
      </p:sp>
    </p:spTree>
    <p:extLst>
      <p:ext uri="{BB962C8B-B14F-4D97-AF65-F5344CB8AC3E}">
        <p14:creationId xmlns:p14="http://schemas.microsoft.com/office/powerpoint/2010/main" val="10197308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Main messages</a:t>
            </a:r>
            <a:endParaRPr lang="en-US" sz="2800" dirty="0"/>
          </a:p>
        </p:txBody>
      </p:sp>
      <p:sp>
        <p:nvSpPr>
          <p:cNvPr id="3" name="Content Placeholder 2"/>
          <p:cNvSpPr>
            <a:spLocks noGrp="1"/>
          </p:cNvSpPr>
          <p:nvPr>
            <p:ph idx="1"/>
          </p:nvPr>
        </p:nvSpPr>
        <p:spPr>
          <a:xfrm>
            <a:off x="250824" y="1357297"/>
            <a:ext cx="8785672" cy="5095891"/>
          </a:xfrm>
        </p:spPr>
        <p:txBody>
          <a:bodyPr/>
          <a:lstStyle/>
          <a:p>
            <a:r>
              <a:rPr lang="en-AU" sz="2800" dirty="0" smtClean="0"/>
              <a:t>Each data platform has its own challenges.</a:t>
            </a:r>
          </a:p>
          <a:p>
            <a:r>
              <a:rPr lang="en-AU" sz="2800" dirty="0"/>
              <a:t>Additive </a:t>
            </a:r>
            <a:r>
              <a:rPr lang="en-AU" sz="2800" dirty="0" smtClean="0"/>
              <a:t>vertical integration </a:t>
            </a:r>
            <a:r>
              <a:rPr lang="en-AU" sz="2800" dirty="0"/>
              <a:t>is not automatically </a:t>
            </a:r>
            <a:r>
              <a:rPr lang="en-AU" sz="2800" dirty="0" smtClean="0"/>
              <a:t>better.</a:t>
            </a:r>
          </a:p>
          <a:p>
            <a:r>
              <a:rPr lang="en-AU" sz="2800" dirty="0" smtClean="0"/>
              <a:t>Error </a:t>
            </a:r>
            <a:r>
              <a:rPr lang="en-AU" sz="2800" dirty="0"/>
              <a:t>rate </a:t>
            </a:r>
            <a:r>
              <a:rPr lang="en-AU" sz="2800" dirty="0" smtClean="0"/>
              <a:t>hunting.</a:t>
            </a:r>
          </a:p>
          <a:p>
            <a:r>
              <a:rPr lang="en-AU" sz="2800" dirty="0" smtClean="0"/>
              <a:t>Interaction effects are difficult to find when </a:t>
            </a:r>
            <a:r>
              <a:rPr lang="en-AU" sz="2800" i="1" dirty="0" smtClean="0"/>
              <a:t>p</a:t>
            </a:r>
            <a:r>
              <a:rPr lang="en-AU" sz="2800" dirty="0" smtClean="0"/>
              <a:t> is large.</a:t>
            </a:r>
          </a:p>
          <a:p>
            <a:r>
              <a:rPr lang="en-AU" sz="2800" dirty="0" smtClean="0"/>
              <a:t>‘Hard’ and ‘Easy’ classification helps to find interaction terms.</a:t>
            </a:r>
            <a:endParaRPr lang="en-AU" sz="2800" dirty="0"/>
          </a:p>
          <a:p>
            <a:r>
              <a:rPr lang="en-AU" sz="2800" dirty="0"/>
              <a:t>Good </a:t>
            </a:r>
            <a:r>
              <a:rPr lang="en-AU" sz="2800" dirty="0" err="1"/>
              <a:t>clinico-pathogical</a:t>
            </a:r>
            <a:r>
              <a:rPr lang="en-AU" sz="2800" dirty="0"/>
              <a:t> data is invaluable.</a:t>
            </a:r>
          </a:p>
          <a:p>
            <a:pPr marL="0" indent="0">
              <a:buNone/>
            </a:pPr>
            <a:endParaRPr lang="en-AU" dirty="0" smtClean="0"/>
          </a:p>
        </p:txBody>
      </p:sp>
    </p:spTree>
    <p:extLst>
      <p:ext uri="{BB962C8B-B14F-4D97-AF65-F5344CB8AC3E}">
        <p14:creationId xmlns:p14="http://schemas.microsoft.com/office/powerpoint/2010/main" val="27855450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r>
              <a:rPr lang="en-AU" altLang="zh-TW" kern="0" dirty="0" smtClean="0"/>
              <a:t>Interdisciplinary research</a:t>
            </a:r>
            <a:endParaRPr kumimoji="1" lang="zh-TW" altLang="en-US" dirty="0"/>
          </a:p>
        </p:txBody>
      </p:sp>
      <p:sp>
        <p:nvSpPr>
          <p:cNvPr id="33795" name="Rectangle 3"/>
          <p:cNvSpPr>
            <a:spLocks noGrp="1" noChangeArrowheads="1"/>
          </p:cNvSpPr>
          <p:nvPr>
            <p:ph type="body" idx="4294967295"/>
          </p:nvPr>
        </p:nvSpPr>
        <p:spPr>
          <a:xfrm>
            <a:off x="216024" y="1484784"/>
            <a:ext cx="3923928" cy="3960440"/>
          </a:xfrm>
        </p:spPr>
        <p:txBody>
          <a:bodyPr>
            <a:noAutofit/>
          </a:bodyPr>
          <a:lstStyle/>
          <a:p>
            <a:pPr eaLnBrk="1" hangingPunct="1">
              <a:lnSpc>
                <a:spcPct val="80000"/>
              </a:lnSpc>
              <a:buClrTx/>
              <a:buFont typeface="Lucida Grande"/>
              <a:buChar char="&gt;"/>
            </a:pPr>
            <a:r>
              <a:rPr lang="en-AU" altLang="zh-TW" sz="1800" dirty="0" smtClean="0">
                <a:solidFill>
                  <a:srgbClr val="993466"/>
                </a:solidFill>
                <a:ea typeface="新細明體" charset="0"/>
              </a:rPr>
              <a:t> </a:t>
            </a:r>
            <a:r>
              <a:rPr lang="en-AU" altLang="zh-TW" dirty="0" smtClean="0">
                <a:solidFill>
                  <a:srgbClr val="993466"/>
                </a:solidFill>
                <a:ea typeface="新細明體" charset="0"/>
              </a:rPr>
              <a:t>University </a:t>
            </a:r>
            <a:r>
              <a:rPr lang="en-AU" altLang="zh-TW" dirty="0">
                <a:solidFill>
                  <a:srgbClr val="993466"/>
                </a:solidFill>
                <a:ea typeface="新細明體" charset="0"/>
              </a:rPr>
              <a:t>of </a:t>
            </a:r>
            <a:r>
              <a:rPr lang="en-AU" altLang="zh-TW" dirty="0" smtClean="0">
                <a:solidFill>
                  <a:srgbClr val="993466"/>
                </a:solidFill>
                <a:ea typeface="新細明體" charset="0"/>
              </a:rPr>
              <a:t>Sydney</a:t>
            </a:r>
          </a:p>
          <a:p>
            <a:pPr marL="0" indent="0" eaLnBrk="1" hangingPunct="1">
              <a:lnSpc>
                <a:spcPct val="80000"/>
              </a:lnSpc>
              <a:buClrTx/>
              <a:buNone/>
            </a:pPr>
            <a:r>
              <a:rPr lang="en-AU" altLang="zh-TW" sz="1800" dirty="0">
                <a:solidFill>
                  <a:srgbClr val="993466"/>
                </a:solidFill>
                <a:ea typeface="新細明體" charset="0"/>
              </a:rPr>
              <a:t> </a:t>
            </a:r>
            <a:r>
              <a:rPr lang="en-AU" altLang="zh-TW" sz="1800" dirty="0" smtClean="0">
                <a:solidFill>
                  <a:srgbClr val="993466"/>
                </a:solidFill>
                <a:ea typeface="新細明體" charset="0"/>
              </a:rPr>
              <a:t>  </a:t>
            </a:r>
            <a:r>
              <a:rPr lang="en-AU" altLang="zh-TW" dirty="0" smtClean="0">
                <a:solidFill>
                  <a:srgbClr val="993466"/>
                </a:solidFill>
                <a:ea typeface="新細明體" charset="0"/>
              </a:rPr>
              <a:t>Mathematics and statistics</a:t>
            </a:r>
            <a:endParaRPr lang="en-GB" altLang="zh-TW" dirty="0" smtClean="0">
              <a:solidFill>
                <a:srgbClr val="3366FF"/>
              </a:solidFill>
              <a:latin typeface="Arial" charset="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dirty="0" smtClean="0">
                <a:solidFill>
                  <a:srgbClr val="3366FF"/>
                </a:solidFill>
                <a:ea typeface="ＭＳ Ｐゴシック" charset="0"/>
                <a:cs typeface="Arial" charset="0"/>
              </a:rPr>
              <a:t>Jean Yang</a:t>
            </a:r>
            <a:endParaRPr lang="en-GB" altLang="zh-TW" dirty="0">
              <a:solidFill>
                <a:srgbClr val="3366FF"/>
              </a:solidFill>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dirty="0" smtClean="0">
                <a:solidFill>
                  <a:srgbClr val="3366FF"/>
                </a:solidFill>
                <a:latin typeface="Arial" charset="0"/>
                <a:ea typeface="ＭＳ Ｐゴシック" charset="0"/>
                <a:cs typeface="Arial" charset="0"/>
              </a:rPr>
              <a:t>Samuel Müller</a:t>
            </a:r>
            <a:endParaRPr lang="en-GB" altLang="zh-TW" dirty="0" smtClean="0">
              <a:solidFill>
                <a:srgbClr val="3366FF"/>
              </a:solidFill>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err="1" smtClean="0">
                <a:solidFill>
                  <a:srgbClr val="3366FF"/>
                </a:solidFill>
              </a:rPr>
              <a:t>Kaushala</a:t>
            </a:r>
            <a:r>
              <a:rPr lang="en-AU" altLang="zh-TW" dirty="0" smtClean="0">
                <a:solidFill>
                  <a:srgbClr val="3366FF"/>
                </a:solidFill>
              </a:rPr>
              <a:t> </a:t>
            </a:r>
            <a:r>
              <a:rPr lang="en-AU" altLang="zh-TW" dirty="0" err="1" smtClean="0">
                <a:solidFill>
                  <a:srgbClr val="3366FF"/>
                </a:solidFill>
              </a:rPr>
              <a:t>Jayawardana</a:t>
            </a:r>
            <a:endParaRPr lang="en-AU" altLang="zh-TW" dirty="0">
              <a:solidFill>
                <a:srgbClr val="3366FF"/>
              </a:solidFill>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err="1" smtClean="0">
                <a:ea typeface="ＭＳ Ｐゴシック" charset="0"/>
                <a:cs typeface="Arial" charset="0"/>
              </a:rPr>
              <a:t>Shila</a:t>
            </a:r>
            <a:r>
              <a:rPr lang="en-AU" altLang="zh-TW" dirty="0" smtClean="0">
                <a:ea typeface="ＭＳ Ｐゴシック" charset="0"/>
                <a:cs typeface="Arial" charset="0"/>
              </a:rPr>
              <a:t> </a:t>
            </a:r>
            <a:r>
              <a:rPr lang="en-AU" altLang="zh-TW" dirty="0" err="1" smtClean="0">
                <a:ea typeface="ＭＳ Ｐゴシック" charset="0"/>
                <a:cs typeface="Arial" charset="0"/>
              </a:rPr>
              <a:t>Ghazanfar</a:t>
            </a:r>
            <a:endParaRPr lang="en-AU" altLang="zh-TW" dirty="0" smtClean="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smtClean="0">
                <a:solidFill>
                  <a:srgbClr val="000000"/>
                </a:solidFill>
                <a:ea typeface="ＭＳ Ｐゴシック" charset="0"/>
                <a:cs typeface="Arial" charset="0"/>
              </a:rPr>
              <a:t>Dario </a:t>
            </a:r>
            <a:r>
              <a:rPr lang="en-AU" altLang="zh-TW" dirty="0" err="1" smtClean="0">
                <a:solidFill>
                  <a:srgbClr val="000000"/>
                </a:solidFill>
                <a:ea typeface="ＭＳ Ｐゴシック" charset="0"/>
                <a:cs typeface="Arial" charset="0"/>
              </a:rPr>
              <a:t>Strbenac</a:t>
            </a:r>
            <a:endParaRPr lang="en-GB" altLang="zh-TW" dirty="0" smtClean="0">
              <a:solidFill>
                <a:srgbClr val="000000"/>
              </a:solidFill>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kern="1200" dirty="0" err="1" smtClean="0">
                <a:ea typeface="ＭＳ Ｐゴシック" charset="0"/>
                <a:cs typeface="Arial" charset="0"/>
              </a:rPr>
              <a:t>Penghao</a:t>
            </a:r>
            <a:r>
              <a:rPr lang="en-GB" kern="1200" dirty="0" smtClean="0">
                <a:ea typeface="ＭＳ Ｐゴシック" charset="0"/>
                <a:cs typeface="Arial" charset="0"/>
              </a:rPr>
              <a:t> Wang (</a:t>
            </a:r>
            <a:r>
              <a:rPr lang="en-GB" dirty="0" smtClean="0">
                <a:ea typeface="ＭＳ Ｐゴシック" charset="0"/>
                <a:cs typeface="Arial" charset="0"/>
              </a:rPr>
              <a:t>CSIRO</a:t>
            </a:r>
            <a:r>
              <a:rPr lang="en-GB" kern="1200" dirty="0" smtClean="0">
                <a:ea typeface="ＭＳ Ｐゴシック" charset="0"/>
                <a:cs typeface="Arial" charset="0"/>
              </a:rPr>
              <a:t>)</a:t>
            </a: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dirty="0" smtClean="0">
                <a:ea typeface="ＭＳ Ｐゴシック" charset="0"/>
                <a:cs typeface="Arial" charset="0"/>
              </a:rPr>
              <a:t>Anna </a:t>
            </a:r>
            <a:r>
              <a:rPr lang="en-GB" dirty="0" err="1" smtClean="0">
                <a:ea typeface="ＭＳ Ｐゴシック" charset="0"/>
                <a:cs typeface="Arial" charset="0"/>
              </a:rPr>
              <a:t>Campain</a:t>
            </a:r>
            <a:endParaRPr lang="en-GB" dirty="0" smtClean="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TW" dirty="0" err="1">
                <a:solidFill>
                  <a:srgbClr val="000000"/>
                </a:solidFill>
                <a:ea typeface="ＭＳ Ｐゴシック" charset="0"/>
                <a:cs typeface="Arial" charset="0"/>
              </a:rPr>
              <a:t>Vivek</a:t>
            </a:r>
            <a:r>
              <a:rPr lang="en-GB" altLang="zh-TW" dirty="0">
                <a:solidFill>
                  <a:srgbClr val="000000"/>
                </a:solidFill>
                <a:ea typeface="ＭＳ Ｐゴシック" charset="0"/>
                <a:cs typeface="Arial" charset="0"/>
              </a:rPr>
              <a:t> </a:t>
            </a:r>
            <a:r>
              <a:rPr lang="en-GB" altLang="zh-TW" dirty="0" err="1" smtClean="0">
                <a:solidFill>
                  <a:srgbClr val="000000"/>
                </a:solidFill>
                <a:ea typeface="ＭＳ Ｐゴシック" charset="0"/>
                <a:cs typeface="Arial" charset="0"/>
              </a:rPr>
              <a:t>Jayaswal</a:t>
            </a:r>
            <a:endParaRPr lang="en-GB" dirty="0" smtClean="0">
              <a:ea typeface="ＭＳ Ｐゴシック" charset="0"/>
              <a:cs typeface="Arial" charset="0"/>
            </a:endParaRPr>
          </a:p>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AU" altLang="zh-TW" dirty="0" smtClean="0">
                <a:ea typeface="新細明體" charset="0"/>
              </a:rPr>
              <a:t>John </a:t>
            </a:r>
            <a:r>
              <a:rPr lang="en-AU" altLang="zh-TW" dirty="0" err="1" smtClean="0">
                <a:ea typeface="新細明體" charset="0"/>
              </a:rPr>
              <a:t>Ormerod</a:t>
            </a:r>
            <a:endParaRPr lang="en-AU" altLang="zh-TW" dirty="0" smtClean="0">
              <a:ea typeface="新細明體" charset="0"/>
            </a:endParaRPr>
          </a:p>
        </p:txBody>
      </p:sp>
      <p:sp>
        <p:nvSpPr>
          <p:cNvPr id="13" name="Text Box 3"/>
          <p:cNvSpPr txBox="1">
            <a:spLocks noChangeArrowheads="1"/>
          </p:cNvSpPr>
          <p:nvPr/>
        </p:nvSpPr>
        <p:spPr bwMode="auto">
          <a:xfrm>
            <a:off x="3347864" y="1484784"/>
            <a:ext cx="4392488" cy="2736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1" tIns="40816" rIns="81631" bIns="40816"/>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Arial" charset="0"/>
              </a:defRPr>
            </a:lvl9pPr>
          </a:lstStyle>
          <a:p>
            <a:pPr marL="343129" indent="-343129" defTabSz="915010">
              <a:lnSpc>
                <a:spcPct val="80000"/>
              </a:lnSpc>
              <a:spcBef>
                <a:spcPct val="20000"/>
              </a:spcBef>
              <a:buSzPct val="100000"/>
              <a:buFont typeface="Lucida Grande"/>
              <a:buChar char="&gt;"/>
            </a:pPr>
            <a:r>
              <a:rPr lang="en-GB" altLang="zh-TW" dirty="0" smtClean="0">
                <a:solidFill>
                  <a:srgbClr val="993466"/>
                </a:solidFill>
                <a:latin typeface="+mn-lt"/>
                <a:ea typeface="新細明體" charset="0"/>
              </a:rPr>
              <a:t>Melanoma program at</a:t>
            </a:r>
          </a:p>
          <a:p>
            <a:pPr defTabSz="915010">
              <a:lnSpc>
                <a:spcPct val="80000"/>
              </a:lnSpc>
              <a:spcBef>
                <a:spcPct val="20000"/>
              </a:spcBef>
              <a:buSzPct val="100000"/>
            </a:pPr>
            <a:r>
              <a:rPr lang="en-GB" altLang="zh-TW" dirty="0">
                <a:solidFill>
                  <a:srgbClr val="993466"/>
                </a:solidFill>
                <a:latin typeface="+mn-lt"/>
                <a:ea typeface="新細明體" charset="0"/>
              </a:rPr>
              <a:t> </a:t>
            </a:r>
            <a:r>
              <a:rPr lang="en-GB" altLang="zh-TW" dirty="0" smtClean="0">
                <a:solidFill>
                  <a:srgbClr val="993466"/>
                </a:solidFill>
                <a:latin typeface="+mn-lt"/>
                <a:ea typeface="新細明體" charset="0"/>
              </a:rPr>
              <a:t>     MIA/WMI/RPA</a:t>
            </a:r>
          </a:p>
          <a:p>
            <a:pPr marL="743445" lvl="1" indent="-285941" defTabSz="915010">
              <a:lnSpc>
                <a:spcPct val="80000"/>
              </a:lnSpc>
              <a:spcBef>
                <a:spcPct val="20000"/>
              </a:spcBef>
              <a:buClr>
                <a:srgbClr val="000000"/>
              </a:buClr>
              <a:buSzPct val="100000"/>
              <a:buFontTx/>
              <a:buChar char="–"/>
            </a:pPr>
            <a:r>
              <a:rPr lang="en-GB" altLang="zh-TW" dirty="0">
                <a:solidFill>
                  <a:srgbClr val="3366FF"/>
                </a:solidFill>
              </a:rPr>
              <a:t>Graham </a:t>
            </a:r>
            <a:r>
              <a:rPr lang="en-GB" altLang="zh-TW" dirty="0" smtClean="0">
                <a:solidFill>
                  <a:srgbClr val="3366FF"/>
                </a:solidFill>
              </a:rPr>
              <a:t>Mann</a:t>
            </a:r>
            <a:endParaRPr lang="en-US" altLang="zh-TW" dirty="0" smtClean="0">
              <a:solidFill>
                <a:srgbClr val="3366FF"/>
              </a:solidFill>
            </a:endParaRPr>
          </a:p>
          <a:p>
            <a:pPr marL="743445" lvl="1" indent="-285941" defTabSz="915010">
              <a:lnSpc>
                <a:spcPct val="80000"/>
              </a:lnSpc>
              <a:spcBef>
                <a:spcPct val="20000"/>
              </a:spcBef>
              <a:buClr>
                <a:srgbClr val="000000"/>
              </a:buClr>
              <a:buSzPct val="100000"/>
              <a:buFontTx/>
              <a:buChar char="–"/>
            </a:pPr>
            <a:r>
              <a:rPr lang="en-US" altLang="zh-TW" dirty="0" smtClean="0">
                <a:solidFill>
                  <a:srgbClr val="3366FF"/>
                </a:solidFill>
              </a:rPr>
              <a:t>John Thompson</a:t>
            </a:r>
            <a:endParaRPr lang="en-GB" dirty="0" smtClean="0">
              <a:solidFill>
                <a:srgbClr val="3366FF"/>
              </a:solidFill>
              <a:latin typeface="+mn-lt"/>
            </a:endParaRPr>
          </a:p>
          <a:p>
            <a:pPr marL="743445" lvl="1" indent="-285941" defTabSz="915010">
              <a:lnSpc>
                <a:spcPct val="80000"/>
              </a:lnSpc>
              <a:spcBef>
                <a:spcPct val="20000"/>
              </a:spcBef>
              <a:buClr>
                <a:srgbClr val="000000"/>
              </a:buClr>
              <a:buSzPct val="100000"/>
              <a:buFontTx/>
              <a:buChar char="–"/>
            </a:pPr>
            <a:r>
              <a:rPr lang="en-GB" altLang="zh-TW" dirty="0" smtClean="0">
                <a:solidFill>
                  <a:srgbClr val="3366FF"/>
                </a:solidFill>
              </a:rPr>
              <a:t>Sarah</a:t>
            </a:r>
            <a:r>
              <a:rPr lang="en-GB" altLang="zh-TW" dirty="0">
                <a:solidFill>
                  <a:srgbClr val="3366FF"/>
                </a:solidFill>
              </a:rPr>
              <a:t>-Jane </a:t>
            </a:r>
            <a:r>
              <a:rPr lang="en-GB" altLang="zh-TW" dirty="0" smtClean="0">
                <a:solidFill>
                  <a:srgbClr val="3366FF"/>
                </a:solidFill>
              </a:rPr>
              <a:t>Schramm</a:t>
            </a:r>
            <a:endParaRPr lang="en-GB" dirty="0" smtClean="0">
              <a:solidFill>
                <a:srgbClr val="3366FF"/>
              </a:solidFill>
              <a:latin typeface="+mn-lt"/>
            </a:endParaRPr>
          </a:p>
          <a:p>
            <a:pPr marL="743445" lvl="1" indent="-285941" defTabSz="915010">
              <a:lnSpc>
                <a:spcPct val="80000"/>
              </a:lnSpc>
              <a:spcBef>
                <a:spcPct val="20000"/>
              </a:spcBef>
              <a:buClr>
                <a:srgbClr val="000000"/>
              </a:buClr>
              <a:buSzPct val="100000"/>
              <a:buChar char="–"/>
            </a:pPr>
            <a:r>
              <a:rPr lang="en-GB" dirty="0" err="1" smtClean="0">
                <a:solidFill>
                  <a:schemeClr val="tx1"/>
                </a:solidFill>
                <a:latin typeface="+mn-lt"/>
              </a:rPr>
              <a:t>Gulietta</a:t>
            </a:r>
            <a:r>
              <a:rPr lang="en-GB" dirty="0" smtClean="0">
                <a:solidFill>
                  <a:schemeClr val="tx1"/>
                </a:solidFill>
                <a:latin typeface="+mn-lt"/>
              </a:rPr>
              <a:t> </a:t>
            </a:r>
            <a:r>
              <a:rPr lang="en-GB" dirty="0" err="1">
                <a:solidFill>
                  <a:schemeClr val="tx1"/>
                </a:solidFill>
                <a:latin typeface="+mn-lt"/>
              </a:rPr>
              <a:t>Pupo</a:t>
            </a:r>
            <a:endParaRPr lang="en-GB" dirty="0">
              <a:solidFill>
                <a:schemeClr val="tx1"/>
              </a:solidFill>
              <a:latin typeface="+mn-lt"/>
            </a:endParaRPr>
          </a:p>
          <a:p>
            <a:pPr marL="743445" lvl="1" indent="-285941" defTabSz="915010">
              <a:lnSpc>
                <a:spcPct val="80000"/>
              </a:lnSpc>
              <a:spcBef>
                <a:spcPct val="20000"/>
              </a:spcBef>
              <a:buClr>
                <a:srgbClr val="000000"/>
              </a:buClr>
              <a:buSzPct val="100000"/>
              <a:buFont typeface="Arial" pitchFamily="34" charset="0"/>
              <a:buChar char="–"/>
            </a:pPr>
            <a:r>
              <a:rPr lang="en-GB" dirty="0" smtClean="0">
                <a:solidFill>
                  <a:schemeClr val="tx1"/>
                </a:solidFill>
                <a:latin typeface="+mn-lt"/>
              </a:rPr>
              <a:t>Svetlana </a:t>
            </a:r>
            <a:r>
              <a:rPr lang="en-GB" dirty="0" err="1">
                <a:solidFill>
                  <a:schemeClr val="tx1"/>
                </a:solidFill>
                <a:latin typeface="+mn-lt"/>
              </a:rPr>
              <a:t>Pianova</a:t>
            </a:r>
            <a:endParaRPr lang="en-GB" dirty="0">
              <a:solidFill>
                <a:schemeClr val="tx1"/>
              </a:solidFill>
              <a:latin typeface="+mn-lt"/>
            </a:endParaRPr>
          </a:p>
          <a:p>
            <a:pPr marL="743445" lvl="1" indent="-285941" defTabSz="91501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Varsha</a:t>
            </a:r>
            <a:r>
              <a:rPr lang="en-GB" dirty="0" smtClean="0">
                <a:solidFill>
                  <a:schemeClr val="tx1"/>
                </a:solidFill>
                <a:latin typeface="+mn-lt"/>
              </a:rPr>
              <a:t> </a:t>
            </a:r>
            <a:r>
              <a:rPr lang="en-GB" dirty="0" err="1">
                <a:solidFill>
                  <a:schemeClr val="tx1"/>
                </a:solidFill>
                <a:latin typeface="+mn-lt"/>
              </a:rPr>
              <a:t>Tembe</a:t>
            </a:r>
            <a:endParaRPr lang="en-GB" dirty="0">
              <a:solidFill>
                <a:schemeClr val="tx1"/>
              </a:solidFill>
              <a:latin typeface="+mn-lt"/>
            </a:endParaRPr>
          </a:p>
          <a:p>
            <a:pPr marL="743445" lvl="1" indent="-285941" defTabSz="915010">
              <a:lnSpc>
                <a:spcPct val="80000"/>
              </a:lnSpc>
              <a:spcBef>
                <a:spcPct val="20000"/>
              </a:spcBef>
              <a:buClr>
                <a:srgbClr val="000000"/>
              </a:buClr>
              <a:buSzPct val="100000"/>
              <a:buFont typeface="Arial" pitchFamily="34" charset="0"/>
              <a:buChar char="–"/>
            </a:pPr>
            <a:r>
              <a:rPr lang="en-GB" dirty="0" smtClean="0">
                <a:solidFill>
                  <a:schemeClr val="tx1"/>
                </a:solidFill>
                <a:latin typeface="+mn-lt"/>
              </a:rPr>
              <a:t>Lauren </a:t>
            </a:r>
            <a:r>
              <a:rPr lang="en-GB" dirty="0" err="1" smtClean="0">
                <a:solidFill>
                  <a:schemeClr val="tx1"/>
                </a:solidFill>
                <a:latin typeface="+mn-lt"/>
              </a:rPr>
              <a:t>Haydu</a:t>
            </a:r>
            <a:r>
              <a:rPr lang="en-GB" dirty="0" smtClean="0">
                <a:solidFill>
                  <a:srgbClr val="3366FF"/>
                </a:solidFill>
                <a:latin typeface="+mn-lt"/>
              </a:rPr>
              <a:t> </a:t>
            </a:r>
          </a:p>
          <a:p>
            <a:pPr marL="743445" lvl="1" indent="-285941" defTabSz="915010">
              <a:lnSpc>
                <a:spcPct val="80000"/>
              </a:lnSpc>
              <a:spcBef>
                <a:spcPct val="20000"/>
              </a:spcBef>
              <a:buClr>
                <a:srgbClr val="000000"/>
              </a:buClr>
              <a:buSzPct val="100000"/>
              <a:buFont typeface="Arial" pitchFamily="34" charset="0"/>
              <a:buChar char="–"/>
            </a:pPr>
            <a:endParaRPr lang="en-GB" dirty="0" smtClean="0">
              <a:solidFill>
                <a:schemeClr val="tx1"/>
              </a:solidFill>
              <a:latin typeface="+mn-lt"/>
            </a:endParaRPr>
          </a:p>
          <a:p>
            <a:pPr marL="343129" indent="-343129" defTabSz="915010" hangingPunct="0">
              <a:lnSpc>
                <a:spcPct val="80000"/>
              </a:lnSpc>
              <a:spcBef>
                <a:spcPct val="20000"/>
              </a:spcBef>
              <a:buClr>
                <a:schemeClr val="accent2">
                  <a:lumMod val="60000"/>
                  <a:lumOff val="40000"/>
                </a:schemeClr>
              </a:buClr>
              <a:buSzPct val="100000"/>
              <a:buNone/>
            </a:pPr>
            <a:r>
              <a:rPr lang="en-GB" altLang="zh-TW" dirty="0" smtClean="0">
                <a:solidFill>
                  <a:srgbClr val="993466"/>
                </a:solidFill>
                <a:latin typeface="+mn-lt"/>
                <a:ea typeface="新細明體" charset="0"/>
                <a:cs typeface="+mn-cs"/>
              </a:rPr>
              <a:t>	 Tumour bank and pathology</a:t>
            </a:r>
          </a:p>
          <a:p>
            <a:pPr marL="743445" lvl="1" indent="-285941" defTabSz="915010" hangingPunct="0">
              <a:lnSpc>
                <a:spcPct val="80000"/>
              </a:lnSpc>
              <a:spcBef>
                <a:spcPct val="20000"/>
              </a:spcBef>
              <a:buClr>
                <a:srgbClr val="000000"/>
              </a:buClr>
              <a:buSzPct val="100000"/>
              <a:buFont typeface="Arial" pitchFamily="34" charset="0"/>
              <a:buChar char="–"/>
            </a:pPr>
            <a:r>
              <a:rPr lang="en-GB" altLang="zh-TW" dirty="0" smtClean="0">
                <a:solidFill>
                  <a:srgbClr val="3366FF"/>
                </a:solidFill>
              </a:rPr>
              <a:t>Richard </a:t>
            </a:r>
            <a:r>
              <a:rPr lang="en-GB" altLang="zh-TW" dirty="0" err="1" smtClean="0">
                <a:solidFill>
                  <a:srgbClr val="3366FF"/>
                </a:solidFill>
              </a:rPr>
              <a:t>Scolyer</a:t>
            </a:r>
            <a:endParaRPr lang="en-GB" dirty="0" smtClean="0">
              <a:solidFill>
                <a:schemeClr val="tx1"/>
              </a:solidFill>
              <a:latin typeface="+mn-lt"/>
            </a:endParaRPr>
          </a:p>
          <a:p>
            <a:pPr marL="743445" lvl="1" indent="-285941" defTabSz="915010" hangingPunct="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Cadance</a:t>
            </a:r>
            <a:r>
              <a:rPr lang="en-GB" dirty="0" smtClean="0">
                <a:solidFill>
                  <a:schemeClr val="tx1"/>
                </a:solidFill>
                <a:latin typeface="+mn-lt"/>
              </a:rPr>
              <a:t> Carter</a:t>
            </a:r>
          </a:p>
          <a:p>
            <a:pPr marL="743445" lvl="1" indent="-285941" defTabSz="915010" hangingPunct="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Chitra</a:t>
            </a:r>
            <a:r>
              <a:rPr lang="en-GB" dirty="0" smtClean="0">
                <a:solidFill>
                  <a:schemeClr val="tx1"/>
                </a:solidFill>
                <a:latin typeface="+mn-lt"/>
              </a:rPr>
              <a:t> De Silva</a:t>
            </a:r>
          </a:p>
          <a:p>
            <a:pPr marL="743445" lvl="1" indent="-285941" defTabSz="915010" hangingPunct="0">
              <a:lnSpc>
                <a:spcPct val="80000"/>
              </a:lnSpc>
              <a:spcBef>
                <a:spcPct val="20000"/>
              </a:spcBef>
              <a:buClr>
                <a:srgbClr val="000000"/>
              </a:buClr>
              <a:buSzPct val="100000"/>
              <a:buFont typeface="Arial" pitchFamily="34" charset="0"/>
              <a:buChar char="–"/>
            </a:pPr>
            <a:r>
              <a:rPr lang="en-GB" dirty="0" err="1" smtClean="0">
                <a:solidFill>
                  <a:schemeClr val="tx1"/>
                </a:solidFill>
                <a:latin typeface="+mn-lt"/>
              </a:rPr>
              <a:t>Ken Lai</a:t>
            </a:r>
          </a:p>
          <a:p>
            <a:pPr marL="743445" lvl="1" indent="-285941" defTabSz="915010" hangingPunct="0">
              <a:lnSpc>
                <a:spcPct val="80000"/>
              </a:lnSpc>
              <a:spcBef>
                <a:spcPct val="20000"/>
              </a:spcBef>
              <a:buClr>
                <a:srgbClr val="000000"/>
              </a:buClr>
              <a:buSzPct val="100000"/>
              <a:buFont typeface="Arial" pitchFamily="34" charset="0"/>
              <a:buChar char="–"/>
            </a:pPr>
            <a:r>
              <a:rPr lang="en-GB" dirty="0" smtClean="0">
                <a:solidFill>
                  <a:schemeClr val="tx1"/>
                </a:solidFill>
                <a:latin typeface="+mn-lt"/>
              </a:rPr>
              <a:t>James </a:t>
            </a:r>
            <a:r>
              <a:rPr lang="en-GB" dirty="0" err="1" smtClean="0">
                <a:solidFill>
                  <a:schemeClr val="tx1"/>
                </a:solidFill>
                <a:latin typeface="+mn-lt"/>
              </a:rPr>
              <a:t>Wilmott</a:t>
            </a:r>
            <a:endParaRPr lang="en-GB" dirty="0" smtClean="0">
              <a:solidFill>
                <a:schemeClr val="tx1"/>
              </a:solidFill>
              <a:latin typeface="+mn-lt"/>
            </a:endParaRPr>
          </a:p>
          <a:p>
            <a:pPr lvl="1" defTabSz="407484" hangingPunct="0">
              <a:lnSpc>
                <a:spcPct val="80000"/>
              </a:lnSpc>
              <a:buClr>
                <a:srgbClr val="000000"/>
              </a:buClr>
              <a:buSzPct val="100000"/>
            </a:pPr>
            <a:endParaRPr lang="en-GB" dirty="0">
              <a:solidFill>
                <a:schemeClr val="tx1"/>
              </a:solidFill>
              <a:latin typeface="+mn-lt"/>
            </a:endParaRPr>
          </a:p>
          <a:p>
            <a:pPr defTabSz="407484" hangingPunct="0">
              <a:lnSpc>
                <a:spcPct val="80000"/>
              </a:lnSpc>
              <a:buClr>
                <a:srgbClr val="000000"/>
              </a:buClr>
              <a:buSzPct val="100000"/>
            </a:pPr>
            <a:endParaRPr lang="en-GB" dirty="0">
              <a:solidFill>
                <a:schemeClr val="tx1"/>
              </a:solidFill>
              <a:latin typeface="+mn-lt"/>
            </a:endParaRPr>
          </a:p>
          <a:p>
            <a:pPr defTabSz="407484" hangingPunct="0">
              <a:lnSpc>
                <a:spcPct val="80000"/>
              </a:lnSpc>
              <a:buClr>
                <a:srgbClr val="000000"/>
              </a:buClr>
              <a:buSzPct val="100000"/>
            </a:pPr>
            <a:endParaRPr lang="en-GB" dirty="0">
              <a:solidFill>
                <a:schemeClr val="tx1"/>
              </a:solidFill>
              <a:latin typeface="+mn-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8384" y="4221088"/>
            <a:ext cx="762534" cy="126254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5654592"/>
            <a:ext cx="2592287" cy="798744"/>
          </a:xfrm>
          <a:prstGeom prst="rect">
            <a:avLst/>
          </a:prstGeom>
        </p:spPr>
      </p:pic>
      <p:pic>
        <p:nvPicPr>
          <p:cNvPr id="3" name="Picture 2"/>
          <p:cNvPicPr>
            <a:picLocks noChangeAspect="1"/>
          </p:cNvPicPr>
          <p:nvPr/>
        </p:nvPicPr>
        <p:blipFill>
          <a:blip r:embed="rId5"/>
          <a:stretch>
            <a:fillRect/>
          </a:stretch>
        </p:blipFill>
        <p:spPr>
          <a:xfrm>
            <a:off x="395536" y="5517232"/>
            <a:ext cx="1409700" cy="878887"/>
          </a:xfrm>
          <a:prstGeom prst="rect">
            <a:avLst/>
          </a:prstGeom>
        </p:spPr>
      </p:pic>
      <p:sp>
        <p:nvSpPr>
          <p:cNvPr id="4" name="TextBox 3"/>
          <p:cNvSpPr txBox="1"/>
          <p:nvPr/>
        </p:nvSpPr>
        <p:spPr>
          <a:xfrm>
            <a:off x="6830475" y="1196752"/>
            <a:ext cx="2304256" cy="2536079"/>
          </a:xfrm>
          <a:prstGeom prst="rect">
            <a:avLst/>
          </a:prstGeom>
          <a:noFill/>
        </p:spPr>
        <p:txBody>
          <a:bodyPr wrap="square" rtlCol="0">
            <a:spAutoFit/>
          </a:bodyPr>
          <a:lstStyle/>
          <a:p>
            <a:pPr lvl="1">
              <a:lnSpc>
                <a:spcPct val="80000"/>
              </a:lnSpc>
              <a:buClr>
                <a:srgbClr val="000000"/>
              </a:buCl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zh-TW" dirty="0">
              <a:ea typeface="ＭＳ Ｐゴシック" charset="0"/>
            </a:endParaRPr>
          </a:p>
          <a:p>
            <a:pPr marL="0" indent="0">
              <a:lnSpc>
                <a:spcPct val="80000"/>
              </a:lnSpc>
              <a:buClr>
                <a:schemeClr val="accent2">
                  <a:lumMod val="60000"/>
                  <a:lumOff val="40000"/>
                </a:schemeClr>
              </a:buClr>
              <a:buSzPct val="100000"/>
              <a:buNone/>
            </a:pPr>
            <a:r>
              <a:rPr lang="en-GB" altLang="zh-TW" sz="2000" dirty="0" smtClean="0">
                <a:solidFill>
                  <a:srgbClr val="993466"/>
                </a:solidFill>
                <a:ea typeface="新細明體" charset="0"/>
              </a:rPr>
              <a:t>Proteomics </a:t>
            </a:r>
            <a:r>
              <a:rPr lang="en-GB" altLang="zh-TW" sz="2000" dirty="0">
                <a:solidFill>
                  <a:srgbClr val="993466"/>
                </a:solidFill>
                <a:ea typeface="新細明體" charset="0"/>
              </a:rPr>
              <a:t>research unit</a:t>
            </a:r>
          </a:p>
          <a:p>
            <a:pPr>
              <a:lnSpc>
                <a:spcPct val="80000"/>
              </a:lnSpc>
              <a:buClr>
                <a:srgbClr val="000000"/>
              </a:buClr>
              <a:buSzPct val="100000"/>
            </a:pPr>
            <a:endParaRPr lang="en-GB" altLang="zh-TW" sz="2000" dirty="0" smtClean="0"/>
          </a:p>
          <a:p>
            <a:pPr>
              <a:lnSpc>
                <a:spcPct val="80000"/>
              </a:lnSpc>
              <a:buClr>
                <a:srgbClr val="000000"/>
              </a:buClr>
              <a:buSzPct val="100000"/>
            </a:pPr>
            <a:r>
              <a:rPr lang="en-GB" altLang="zh-TW" sz="2000" dirty="0" smtClean="0"/>
              <a:t>- Ben Crossett</a:t>
            </a:r>
          </a:p>
          <a:p>
            <a:pPr>
              <a:lnSpc>
                <a:spcPct val="80000"/>
              </a:lnSpc>
              <a:buClr>
                <a:srgbClr val="000000"/>
              </a:buClr>
              <a:buSzPct val="100000"/>
            </a:pPr>
            <a:r>
              <a:rPr lang="en-GB" altLang="zh-TW" sz="2000" dirty="0" smtClean="0">
                <a:solidFill>
                  <a:srgbClr val="000000"/>
                </a:solidFill>
              </a:rPr>
              <a:t>- </a:t>
            </a:r>
            <a:r>
              <a:rPr lang="en-GB" altLang="zh-TW" sz="2000" dirty="0" err="1" smtClean="0">
                <a:solidFill>
                  <a:srgbClr val="000000"/>
                </a:solidFill>
              </a:rPr>
              <a:t>Swetlana</a:t>
            </a:r>
            <a:r>
              <a:rPr lang="en-GB" altLang="zh-TW" sz="2000" dirty="0" smtClean="0">
                <a:solidFill>
                  <a:srgbClr val="000000"/>
                </a:solidFill>
              </a:rPr>
              <a:t> </a:t>
            </a:r>
            <a:r>
              <a:rPr lang="en-GB" altLang="zh-TW" sz="2000" dirty="0" err="1">
                <a:solidFill>
                  <a:srgbClr val="000000"/>
                </a:solidFill>
              </a:rPr>
              <a:t>Mactier</a:t>
            </a:r>
            <a:endParaRPr lang="en-GB" altLang="zh-TW" sz="2000" dirty="0">
              <a:solidFill>
                <a:srgbClr val="000000"/>
              </a:solidFill>
            </a:endParaRPr>
          </a:p>
          <a:p>
            <a:pPr>
              <a:lnSpc>
                <a:spcPct val="80000"/>
              </a:lnSpc>
              <a:buClr>
                <a:srgbClr val="000000"/>
              </a:buClr>
              <a:buSzPct val="100000"/>
            </a:pPr>
            <a:r>
              <a:rPr lang="en-GB" altLang="zh-TW" sz="2000" dirty="0" smtClean="0"/>
              <a:t>- Richard</a:t>
            </a:r>
            <a:br>
              <a:rPr lang="en-GB" altLang="zh-TW" sz="2000" dirty="0" smtClean="0"/>
            </a:br>
            <a:r>
              <a:rPr lang="en-GB" altLang="zh-TW" sz="2000" dirty="0" smtClean="0"/>
              <a:t>  </a:t>
            </a:r>
            <a:r>
              <a:rPr lang="en-GB" altLang="zh-TW" sz="2000" dirty="0" err="1" smtClean="0"/>
              <a:t>Christopherson</a:t>
            </a:r>
            <a:endParaRPr lang="en-GB" altLang="zh-TW" sz="2000" dirty="0"/>
          </a:p>
          <a:p>
            <a:pPr lvl="1" eaLnBrk="1" hangingPunct="1">
              <a:lnSpc>
                <a:spcPct val="80000"/>
              </a:lnSpc>
            </a:pPr>
            <a:endParaRPr lang="en-AU" altLang="zh-TW" dirty="0">
              <a:ea typeface="新細明體" charset="0"/>
            </a:endParaRPr>
          </a:p>
          <a:p>
            <a:endParaRPr kumimoji="1" lang="zh-TW" altLang="en-US" dirty="0"/>
          </a:p>
        </p:txBody>
      </p:sp>
    </p:spTree>
    <p:extLst>
      <p:ext uri="{BB962C8B-B14F-4D97-AF65-F5344CB8AC3E}">
        <p14:creationId xmlns:p14="http://schemas.microsoft.com/office/powerpoint/2010/main" val="809444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altLang="zh-TW" sz="2800" dirty="0" smtClean="0"/>
              <a:t>Melanomas</a:t>
            </a:r>
            <a:endParaRPr kumimoji="1" lang="zh-TW" altLang="en-US" sz="2800" dirty="0"/>
          </a:p>
        </p:txBody>
      </p:sp>
      <p:sp>
        <p:nvSpPr>
          <p:cNvPr id="3" name="Content Placeholder 2"/>
          <p:cNvSpPr>
            <a:spLocks noGrp="1"/>
          </p:cNvSpPr>
          <p:nvPr>
            <p:ph idx="1"/>
          </p:nvPr>
        </p:nvSpPr>
        <p:spPr>
          <a:xfrm>
            <a:off x="250831" y="1340768"/>
            <a:ext cx="6193378" cy="5095891"/>
          </a:xfrm>
        </p:spPr>
        <p:txBody>
          <a:bodyPr>
            <a:normAutofit/>
          </a:bodyPr>
          <a:lstStyle/>
          <a:p>
            <a:r>
              <a:rPr lang="en-US" altLang="zh-TW" sz="2000" dirty="0" smtClean="0"/>
              <a:t>Melanomas </a:t>
            </a:r>
            <a:r>
              <a:rPr lang="en-US" altLang="zh-TW" sz="2000" dirty="0"/>
              <a:t>are common in a large demographic of the population, especially in Caucasians living in sunny climates.   </a:t>
            </a:r>
            <a:endParaRPr lang="en-US" altLang="zh-TW" sz="2000" dirty="0" smtClean="0"/>
          </a:p>
          <a:p>
            <a:endParaRPr lang="en-US" altLang="zh-TW" sz="2000" dirty="0" smtClean="0"/>
          </a:p>
          <a:p>
            <a:r>
              <a:rPr lang="en-US" altLang="zh-TW" sz="2000" dirty="0" smtClean="0"/>
              <a:t>Of </a:t>
            </a:r>
            <a:r>
              <a:rPr lang="en-US" altLang="zh-TW" sz="2000" dirty="0"/>
              <a:t>those that </a:t>
            </a:r>
            <a:r>
              <a:rPr lang="en-US" altLang="zh-TW" sz="2000" dirty="0" smtClean="0"/>
              <a:t>metastasize </a:t>
            </a:r>
            <a:r>
              <a:rPr lang="en-US" altLang="zh-TW" sz="2000" dirty="0"/>
              <a:t>(Stage III), about </a:t>
            </a:r>
            <a:r>
              <a:rPr lang="en-US" altLang="zh-TW" sz="2000" dirty="0">
                <a:solidFill>
                  <a:schemeClr val="accent1">
                    <a:lumMod val="60000"/>
                    <a:lumOff val="40000"/>
                  </a:schemeClr>
                </a:solidFill>
              </a:rPr>
              <a:t>40% go on to live cancer free</a:t>
            </a:r>
            <a:r>
              <a:rPr lang="en-US" altLang="zh-TW" sz="2000" dirty="0"/>
              <a:t>, but another </a:t>
            </a:r>
            <a:r>
              <a:rPr lang="en-US" altLang="zh-TW" sz="2000" dirty="0">
                <a:solidFill>
                  <a:schemeClr val="accent2">
                    <a:lumMod val="60000"/>
                    <a:lumOff val="40000"/>
                  </a:schemeClr>
                </a:solidFill>
              </a:rPr>
              <a:t>40% succumb to the disease in less than 1 year</a:t>
            </a:r>
            <a:r>
              <a:rPr lang="en-US" altLang="zh-TW" sz="2000" dirty="0"/>
              <a:t>. </a:t>
            </a:r>
          </a:p>
          <a:p>
            <a:endParaRPr lang="en-GB" altLang="zh-TW" sz="2000" dirty="0" smtClean="0"/>
          </a:p>
          <a:p>
            <a:r>
              <a:rPr lang="en-GB" altLang="zh-TW" sz="2000" dirty="0" smtClean="0"/>
              <a:t>Samples </a:t>
            </a:r>
            <a:r>
              <a:rPr lang="en-GB" altLang="zh-TW" sz="2000" dirty="0"/>
              <a:t>were obtained from </a:t>
            </a:r>
            <a:r>
              <a:rPr lang="en-GB" altLang="zh-TW" sz="2000" dirty="0" smtClean="0"/>
              <a:t>Professor </a:t>
            </a:r>
            <a:r>
              <a:rPr lang="en-GB" altLang="zh-TW" sz="2000" dirty="0"/>
              <a:t>Graham Mann's </a:t>
            </a:r>
            <a:r>
              <a:rPr lang="en-GB" altLang="zh-TW" dirty="0" smtClean="0"/>
              <a:t>(third CI) </a:t>
            </a:r>
            <a:r>
              <a:rPr lang="en-GB" altLang="zh-TW" sz="2000" dirty="0" smtClean="0"/>
              <a:t>group </a:t>
            </a:r>
            <a:r>
              <a:rPr lang="en-GB" altLang="zh-TW" sz="2000" dirty="0"/>
              <a:t>from the </a:t>
            </a:r>
            <a:r>
              <a:rPr lang="en-GB" altLang="zh-TW" sz="2000" dirty="0" err="1"/>
              <a:t>Westmead</a:t>
            </a:r>
            <a:r>
              <a:rPr lang="en-GB" altLang="zh-TW" sz="2000" dirty="0"/>
              <a:t> Institute for Cancer </a:t>
            </a:r>
            <a:r>
              <a:rPr lang="en-GB" altLang="zh-TW" sz="2000" dirty="0" smtClean="0"/>
              <a:t>Research </a:t>
            </a:r>
            <a:r>
              <a:rPr lang="en-GB" altLang="zh-TW" sz="2000" dirty="0"/>
              <a:t>and Melanoma Institute, </a:t>
            </a:r>
            <a:r>
              <a:rPr lang="en-GB" altLang="zh-TW" sz="2000" dirty="0" smtClean="0"/>
              <a:t>Australia (MIA).</a:t>
            </a:r>
            <a:endParaRPr lang="en-GB" altLang="zh-TW" sz="2000" dirty="0"/>
          </a:p>
          <a:p>
            <a:endParaRPr lang="en-GB" altLang="zh-TW" sz="2000"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960" y="3645024"/>
            <a:ext cx="2387520" cy="1526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7452320" y="1412776"/>
            <a:ext cx="1421904" cy="1635190"/>
          </a:xfrm>
          <a:prstGeom prst="rect">
            <a:avLst/>
          </a:prstGeom>
        </p:spPr>
      </p:pic>
    </p:spTree>
    <p:extLst>
      <p:ext uri="{BB962C8B-B14F-4D97-AF65-F5344CB8AC3E}">
        <p14:creationId xmlns:p14="http://schemas.microsoft.com/office/powerpoint/2010/main" val="16357139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Thankyou</a:t>
            </a:r>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0968200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 Research aims</a:t>
            </a:r>
            <a:endParaRPr lang="en-AU" dirty="0"/>
          </a:p>
        </p:txBody>
      </p:sp>
      <p:sp>
        <p:nvSpPr>
          <p:cNvPr id="3" name="Content Placeholder 2"/>
          <p:cNvSpPr>
            <a:spLocks noGrp="1"/>
          </p:cNvSpPr>
          <p:nvPr>
            <p:ph idx="1"/>
          </p:nvPr>
        </p:nvSpPr>
        <p:spPr>
          <a:xfrm>
            <a:off x="395536" y="1700808"/>
            <a:ext cx="4249168" cy="4103885"/>
          </a:xfrm>
        </p:spPr>
        <p:txBody>
          <a:bodyPr>
            <a:normAutofit fontScale="85000" lnSpcReduction="20000"/>
          </a:bodyPr>
          <a:lstStyle/>
          <a:p>
            <a:pPr algn="just"/>
            <a:r>
              <a:rPr lang="en-AU" sz="2400" dirty="0" smtClean="0"/>
              <a:t>New </a:t>
            </a:r>
            <a:r>
              <a:rPr lang="en-AU" sz="2400" dirty="0"/>
              <a:t>prognostic </a:t>
            </a:r>
            <a:r>
              <a:rPr lang="en-AU" sz="2400" dirty="0" smtClean="0"/>
              <a:t>markers</a:t>
            </a:r>
          </a:p>
          <a:p>
            <a:pPr lvl="1" algn="just"/>
            <a:r>
              <a:rPr lang="en-AU" sz="2000" dirty="0" smtClean="0"/>
              <a:t>To </a:t>
            </a:r>
            <a:r>
              <a:rPr lang="en-AU" sz="2000" dirty="0"/>
              <a:t>determine whether there are significant biomarker and pathway differences between melanomas of good and bad prognosis after resection of nodal metastatic </a:t>
            </a:r>
            <a:r>
              <a:rPr lang="en-AU" sz="2000" dirty="0" smtClean="0"/>
              <a:t>disease; </a:t>
            </a:r>
          </a:p>
          <a:p>
            <a:pPr lvl="1" algn="just"/>
            <a:endParaRPr lang="en-AU" sz="2400" dirty="0" smtClean="0"/>
          </a:p>
          <a:p>
            <a:pPr algn="just"/>
            <a:r>
              <a:rPr lang="en-AU" sz="2400" dirty="0" smtClean="0"/>
              <a:t>New therapeutic targets</a:t>
            </a:r>
          </a:p>
          <a:p>
            <a:pPr lvl="1" algn="just"/>
            <a:r>
              <a:rPr lang="en-AU" sz="2000" dirty="0" smtClean="0"/>
              <a:t>To </a:t>
            </a:r>
            <a:r>
              <a:rPr lang="en-AU" sz="2000" dirty="0"/>
              <a:t>identify and validate the principal regulatory pathway abnormalities that characterise metastatic (stage III and </a:t>
            </a:r>
            <a:r>
              <a:rPr lang="en-AU" sz="2000" dirty="0" smtClean="0"/>
              <a:t>IV) melanomas; </a:t>
            </a:r>
          </a:p>
          <a:p>
            <a:pPr lvl="1" algn="just"/>
            <a:r>
              <a:rPr lang="en-AU" sz="2000" dirty="0" smtClean="0"/>
              <a:t>To </a:t>
            </a:r>
            <a:r>
              <a:rPr lang="en-AU" sz="2000" dirty="0"/>
              <a:t>investigate novel genomic drivers of melanoma tumour progression and outcome</a:t>
            </a:r>
            <a:r>
              <a:rPr lang="en-AU" sz="2000" dirty="0" smtClean="0"/>
              <a:t>.</a:t>
            </a:r>
            <a:endParaRPr lang="en-AU" sz="2000" dirty="0"/>
          </a:p>
        </p:txBody>
      </p:sp>
      <p:sp>
        <p:nvSpPr>
          <p:cNvPr id="5" name="Magnetic Disk 4"/>
          <p:cNvSpPr/>
          <p:nvPr/>
        </p:nvSpPr>
        <p:spPr>
          <a:xfrm>
            <a:off x="4716016" y="1412776"/>
            <a:ext cx="1440160" cy="1224135"/>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en-AU" altLang="zh-TW" sz="1600" dirty="0" smtClean="0"/>
          </a:p>
          <a:p>
            <a:pPr algn="ctr"/>
            <a:r>
              <a:rPr kumimoji="1" lang="en-AU" altLang="zh-TW" sz="1600" dirty="0" smtClean="0"/>
              <a:t>84 Stage III </a:t>
            </a:r>
          </a:p>
          <a:p>
            <a:pPr algn="ctr"/>
            <a:r>
              <a:rPr kumimoji="1" lang="en-AU" altLang="zh-TW" sz="1600" dirty="0" smtClean="0"/>
              <a:t>Melanoma specimens</a:t>
            </a:r>
          </a:p>
        </p:txBody>
      </p:sp>
      <p:sp>
        <p:nvSpPr>
          <p:cNvPr id="6" name="Rectangle 5"/>
          <p:cNvSpPr/>
          <p:nvPr/>
        </p:nvSpPr>
        <p:spPr>
          <a:xfrm>
            <a:off x="6372200" y="2060848"/>
            <a:ext cx="2304256"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DNA</a:t>
            </a:r>
          </a:p>
          <a:p>
            <a:pPr algn="ctr"/>
            <a:r>
              <a:rPr lang="en-AU" sz="1400" b="1" dirty="0" smtClean="0">
                <a:solidFill>
                  <a:srgbClr val="3366FF"/>
                </a:solidFill>
              </a:rPr>
              <a:t>SNP array / </a:t>
            </a:r>
            <a:r>
              <a:rPr lang="en-AU" sz="1400" b="1" dirty="0" err="1" smtClean="0">
                <a:solidFill>
                  <a:srgbClr val="3366FF"/>
                </a:solidFill>
              </a:rPr>
              <a:t>Exome-seq</a:t>
            </a:r>
            <a:endParaRPr lang="en-AU" sz="1400" b="1" dirty="0">
              <a:solidFill>
                <a:srgbClr val="3366FF"/>
              </a:solidFill>
            </a:endParaRPr>
          </a:p>
          <a:p>
            <a:pPr algn="ctr"/>
            <a:r>
              <a:rPr lang="en-AU" sz="1400" b="1" dirty="0" smtClean="0">
                <a:solidFill>
                  <a:srgbClr val="3366FF"/>
                </a:solidFill>
              </a:rPr>
              <a:t>DNA</a:t>
            </a:r>
            <a:r>
              <a:rPr lang="en-AU" sz="1400" b="1" dirty="0">
                <a:solidFill>
                  <a:srgbClr val="3366FF"/>
                </a:solidFill>
              </a:rPr>
              <a:t>-</a:t>
            </a:r>
            <a:r>
              <a:rPr lang="en-AU" sz="1400" b="1" dirty="0" err="1">
                <a:solidFill>
                  <a:srgbClr val="3366FF"/>
                </a:solidFill>
              </a:rPr>
              <a:t>seq</a:t>
            </a:r>
            <a:endParaRPr lang="en-AU" sz="1400" b="1" dirty="0">
              <a:solidFill>
                <a:srgbClr val="3366FF"/>
              </a:solidFill>
            </a:endParaRPr>
          </a:p>
        </p:txBody>
      </p:sp>
      <p:sp>
        <p:nvSpPr>
          <p:cNvPr id="7" name="Rectangle 6"/>
          <p:cNvSpPr/>
          <p:nvPr/>
        </p:nvSpPr>
        <p:spPr>
          <a:xfrm>
            <a:off x="6372200" y="3185808"/>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a:solidFill>
                  <a:srgbClr val="000000"/>
                </a:solidFill>
              </a:rPr>
              <a:t>R</a:t>
            </a:r>
            <a:r>
              <a:rPr lang="en-AU" altLang="zh-TW" sz="1600" b="1" dirty="0" smtClean="0">
                <a:solidFill>
                  <a:srgbClr val="000000"/>
                </a:solidFill>
              </a:rPr>
              <a:t>NA</a:t>
            </a:r>
            <a:endParaRPr lang="en-AU" sz="1600" b="1" dirty="0" smtClean="0">
              <a:solidFill>
                <a:srgbClr val="000000"/>
              </a:solidFill>
            </a:endParaRPr>
          </a:p>
          <a:p>
            <a:pPr algn="ctr"/>
            <a:r>
              <a:rPr lang="en-AU" sz="1400" b="1" dirty="0" smtClean="0">
                <a:solidFill>
                  <a:srgbClr val="3366FF"/>
                </a:solidFill>
              </a:rPr>
              <a:t>mRNA array / microRNA</a:t>
            </a:r>
          </a:p>
          <a:p>
            <a:pPr algn="ctr"/>
            <a:r>
              <a:rPr lang="en-AU" sz="1400" b="1" dirty="0" smtClean="0">
                <a:solidFill>
                  <a:srgbClr val="000000"/>
                </a:solidFill>
              </a:rPr>
              <a:t>RNA-</a:t>
            </a:r>
            <a:r>
              <a:rPr lang="en-AU" sz="1400" b="1" dirty="0" err="1" smtClean="0">
                <a:solidFill>
                  <a:srgbClr val="000000"/>
                </a:solidFill>
              </a:rPr>
              <a:t>seq</a:t>
            </a:r>
            <a:endParaRPr lang="en-AU" sz="1400" b="1" dirty="0">
              <a:solidFill>
                <a:srgbClr val="000000"/>
              </a:solidFill>
            </a:endParaRPr>
          </a:p>
        </p:txBody>
      </p:sp>
      <p:sp>
        <p:nvSpPr>
          <p:cNvPr id="8" name="Rectangle 7"/>
          <p:cNvSpPr/>
          <p:nvPr/>
        </p:nvSpPr>
        <p:spPr>
          <a:xfrm>
            <a:off x="6372200" y="4289632"/>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sz="1600" b="1" dirty="0" smtClean="0">
                <a:solidFill>
                  <a:srgbClr val="000000"/>
                </a:solidFill>
              </a:rPr>
              <a:t>Protein / Metabolic</a:t>
            </a:r>
          </a:p>
          <a:p>
            <a:pPr algn="ctr"/>
            <a:endParaRPr lang="en-AU" sz="1400" b="1" dirty="0" smtClean="0">
              <a:solidFill>
                <a:srgbClr val="000000"/>
              </a:solidFill>
            </a:endParaRPr>
          </a:p>
          <a:p>
            <a:pPr algn="ctr"/>
            <a:r>
              <a:rPr lang="en-AU" sz="1400" b="1" dirty="0" err="1" smtClean="0">
                <a:solidFill>
                  <a:srgbClr val="3366FF"/>
                </a:solidFill>
              </a:rPr>
              <a:t>iTRAQ</a:t>
            </a:r>
            <a:r>
              <a:rPr lang="en-AU" sz="1400" b="1" dirty="0" smtClean="0">
                <a:solidFill>
                  <a:srgbClr val="000000"/>
                </a:solidFill>
              </a:rPr>
              <a:t> / MS/MS</a:t>
            </a:r>
            <a:endParaRPr lang="en-AU" sz="1400" b="1" dirty="0">
              <a:solidFill>
                <a:srgbClr val="000000"/>
              </a:solidFill>
            </a:endParaRPr>
          </a:p>
        </p:txBody>
      </p:sp>
      <p:sp>
        <p:nvSpPr>
          <p:cNvPr id="9" name="Rectangle 8"/>
          <p:cNvSpPr/>
          <p:nvPr/>
        </p:nvSpPr>
        <p:spPr>
          <a:xfrm>
            <a:off x="6372200" y="5445304"/>
            <a:ext cx="2304255" cy="720000"/>
          </a:xfrm>
          <a:prstGeom prst="rect">
            <a:avLst/>
          </a:prstGeom>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soft" dir="tl">
                <a:rot lat="0" lon="0" rev="0"/>
              </a:lightRig>
            </a:scene3d>
            <a:sp3d contourW="25400" prstMaterial="matte">
              <a:contourClr>
                <a:schemeClr val="accent2">
                  <a:tint val="20000"/>
                </a:schemeClr>
              </a:contourClr>
            </a:sp3d>
          </a:bodyPr>
          <a:lstStyle/>
          <a:p>
            <a:pPr algn="ctr"/>
            <a:r>
              <a:rPr lang="en-AU" altLang="zh-TW" sz="1600" b="1" dirty="0" smtClean="0">
                <a:solidFill>
                  <a:srgbClr val="000000"/>
                </a:solidFill>
              </a:rPr>
              <a:t>Phenotype</a:t>
            </a:r>
            <a:endParaRPr lang="en-AU" sz="1600" b="1" dirty="0" smtClean="0">
              <a:solidFill>
                <a:srgbClr val="000000"/>
              </a:solidFill>
            </a:endParaRPr>
          </a:p>
          <a:p>
            <a:pPr algn="ctr"/>
            <a:r>
              <a:rPr lang="en-AU" sz="1400" b="1" dirty="0" smtClean="0">
                <a:solidFill>
                  <a:srgbClr val="3366FF"/>
                </a:solidFill>
              </a:rPr>
              <a:t>Clinical </a:t>
            </a:r>
            <a:r>
              <a:rPr lang="en-AU" sz="1400" b="1" dirty="0">
                <a:solidFill>
                  <a:srgbClr val="3366FF"/>
                </a:solidFill>
              </a:rPr>
              <a:t>and pathological data</a:t>
            </a:r>
          </a:p>
        </p:txBody>
      </p:sp>
      <p:cxnSp>
        <p:nvCxnSpPr>
          <p:cNvPr id="11" name="Straight Arrow Connector 10"/>
          <p:cNvCxnSpPr/>
          <p:nvPr/>
        </p:nvCxnSpPr>
        <p:spPr>
          <a:xfrm>
            <a:off x="7524328" y="2780928"/>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24328" y="3933056"/>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524328" y="5040264"/>
            <a:ext cx="0" cy="404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2573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Experimental data</a:t>
            </a:r>
            <a:br>
              <a:rPr lang="en-AU" dirty="0" smtClean="0"/>
            </a:br>
            <a:r>
              <a:rPr lang="en-AU" dirty="0" smtClean="0"/>
              <a:t>Stage III metastatic melanoma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6" name="Picture 5" descr="Survival.pdf"/>
          <p:cNvPicPr>
            <a:picLocks noChangeAspect="1"/>
          </p:cNvPicPr>
          <p:nvPr/>
        </p:nvPicPr>
        <p:blipFill rotWithShape="1">
          <a:blip r:embed="rId2" cstate="print">
            <a:extLst>
              <a:ext uri="{28A0092B-C50C-407E-A947-70E740481C1C}">
                <a14:useLocalDpi xmlns:a14="http://schemas.microsoft.com/office/drawing/2010/main"/>
              </a:ext>
            </a:extLst>
          </a:blip>
          <a:srcRect l="4861" t="12699" b="1987"/>
          <a:stretch/>
        </p:blipFill>
        <p:spPr>
          <a:xfrm>
            <a:off x="395536" y="1412777"/>
            <a:ext cx="6768751" cy="4968552"/>
          </a:xfrm>
          <a:prstGeom prst="rect">
            <a:avLst/>
          </a:prstGeom>
        </p:spPr>
      </p:pic>
      <p:grpSp>
        <p:nvGrpSpPr>
          <p:cNvPr id="7" name="Group 6"/>
          <p:cNvGrpSpPr/>
          <p:nvPr/>
        </p:nvGrpSpPr>
        <p:grpSpPr>
          <a:xfrm>
            <a:off x="6660233" y="1600200"/>
            <a:ext cx="2160239" cy="3808170"/>
            <a:chOff x="6156176" y="1732538"/>
            <a:chExt cx="2422087" cy="4757334"/>
          </a:xfrm>
        </p:grpSpPr>
        <p:sp>
          <p:nvSpPr>
            <p:cNvPr id="8" name="Rectangle 7"/>
            <p:cNvSpPr/>
            <p:nvPr/>
          </p:nvSpPr>
          <p:spPr>
            <a:xfrm>
              <a:off x="6156176" y="1732538"/>
              <a:ext cx="2422087" cy="4664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AU"/>
            </a:p>
          </p:txBody>
        </p:sp>
        <p:sp>
          <p:nvSpPr>
            <p:cNvPr id="9" name="TextBox 8"/>
            <p:cNvSpPr txBox="1"/>
            <p:nvPr/>
          </p:nvSpPr>
          <p:spPr>
            <a:xfrm>
              <a:off x="6186283" y="1991361"/>
              <a:ext cx="2376265" cy="4498511"/>
            </a:xfrm>
            <a:prstGeom prst="rect">
              <a:avLst/>
            </a:prstGeom>
            <a:noFill/>
          </p:spPr>
          <p:txBody>
            <a:bodyPr wrap="square" rtlCol="0">
              <a:spAutoFit/>
            </a:bodyPr>
            <a:lstStyle/>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b="1" dirty="0" smtClean="0"/>
                <a:t>Two survival groups</a:t>
              </a:r>
            </a:p>
            <a:p>
              <a:pP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endParaRPr lang="en-GB" sz="1800" dirty="0" smtClean="0"/>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b="1" dirty="0" smtClean="0">
                  <a:solidFill>
                    <a:srgbClr val="3A8FDE"/>
                  </a:solidFill>
                </a:rPr>
                <a:t>Poor prognosis</a:t>
              </a:r>
              <a:r>
                <a:rPr lang="en-GB" sz="1800" dirty="0" smtClean="0"/>
                <a:t> Survival &lt; 1 year and died due to melanoma</a:t>
              </a:r>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endParaRPr lang="en-GB" sz="1800" dirty="0" smtClean="0"/>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b="1" dirty="0" smtClean="0">
                  <a:solidFill>
                    <a:schemeClr val="accent1">
                      <a:lumMod val="60000"/>
                      <a:lumOff val="40000"/>
                    </a:schemeClr>
                  </a:solidFill>
                </a:rPr>
                <a:t>Good prognosis</a:t>
              </a:r>
              <a:r>
                <a:rPr lang="en-GB" sz="1800" dirty="0" smtClean="0"/>
                <a:t> </a:t>
              </a:r>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dirty="0" smtClean="0"/>
                <a:t>Survival ≥ 4 years with no sign of relapse</a:t>
              </a:r>
            </a:p>
            <a:p>
              <a:endParaRPr lang="en-AU" sz="1200" dirty="0"/>
            </a:p>
          </p:txBody>
        </p:sp>
      </p:grpSp>
    </p:spTree>
    <p:extLst>
      <p:ext uri="{BB962C8B-B14F-4D97-AF65-F5344CB8AC3E}">
        <p14:creationId xmlns:p14="http://schemas.microsoft.com/office/powerpoint/2010/main" val="1861763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796039" y="3778349"/>
            <a:ext cx="5347961" cy="25175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r>
              <a:rPr kumimoji="1" lang="en-AU" altLang="zh-TW" b="1" dirty="0" err="1" smtClean="0"/>
              <a:t>omics</a:t>
            </a:r>
            <a:r>
              <a:rPr kumimoji="1" lang="en-AU" altLang="zh-TW" b="1" dirty="0" smtClean="0"/>
              <a:t> data</a:t>
            </a:r>
          </a:p>
          <a:p>
            <a:pPr algn="ctr"/>
            <a:endParaRPr kumimoji="1" lang="en-AU" altLang="zh-TW" dirty="0"/>
          </a:p>
          <a:p>
            <a:pPr algn="ctr"/>
            <a:endParaRPr kumimoji="1" lang="zh-TW" altLang="en-US" dirty="0"/>
          </a:p>
        </p:txBody>
      </p:sp>
      <p:sp>
        <p:nvSpPr>
          <p:cNvPr id="4" name="Title 3"/>
          <p:cNvSpPr>
            <a:spLocks noGrp="1"/>
          </p:cNvSpPr>
          <p:nvPr>
            <p:ph type="title"/>
          </p:nvPr>
        </p:nvSpPr>
        <p:spPr/>
        <p:txBody>
          <a:bodyPr>
            <a:normAutofit fontScale="90000"/>
          </a:bodyPr>
          <a:lstStyle/>
          <a:p>
            <a:r>
              <a:rPr kumimoji="1" lang="en-AU" altLang="zh-TW" dirty="0" smtClean="0"/>
              <a:t>Experimental data</a:t>
            </a:r>
            <a:br>
              <a:rPr kumimoji="1" lang="en-AU" altLang="zh-TW" dirty="0" smtClean="0"/>
            </a:br>
            <a:r>
              <a:rPr kumimoji="1" lang="en-AU" altLang="zh-TW" sz="2000" dirty="0" err="1" smtClean="0"/>
              <a:t>Jayawardana</a:t>
            </a:r>
            <a:r>
              <a:rPr kumimoji="1" lang="en-AU" altLang="zh-TW" sz="2000" dirty="0" smtClean="0"/>
              <a:t> et al (2015; IJCR)</a:t>
            </a:r>
            <a:endParaRPr kumimoji="1" lang="zh-TW" altLang="en-US" sz="2000" dirty="0"/>
          </a:p>
        </p:txBody>
      </p:sp>
      <p:sp>
        <p:nvSpPr>
          <p:cNvPr id="5" name="Magnetic Disk 4"/>
          <p:cNvSpPr/>
          <p:nvPr/>
        </p:nvSpPr>
        <p:spPr>
          <a:xfrm>
            <a:off x="1728008" y="1700808"/>
            <a:ext cx="2267928" cy="146762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en-AU" altLang="zh-TW" dirty="0" smtClean="0"/>
          </a:p>
          <a:p>
            <a:pPr algn="ctr"/>
            <a:r>
              <a:rPr kumimoji="1" lang="en-AU" altLang="zh-TW" dirty="0" smtClean="0"/>
              <a:t>84 Stage III </a:t>
            </a:r>
          </a:p>
          <a:p>
            <a:pPr algn="ctr"/>
            <a:r>
              <a:rPr kumimoji="1" lang="en-AU" altLang="zh-TW" dirty="0" smtClean="0"/>
              <a:t>Melanoma specimens</a:t>
            </a:r>
          </a:p>
        </p:txBody>
      </p:sp>
      <p:sp>
        <p:nvSpPr>
          <p:cNvPr id="6" name="Parallelogram 5"/>
          <p:cNvSpPr/>
          <p:nvPr/>
        </p:nvSpPr>
        <p:spPr>
          <a:xfrm>
            <a:off x="5076108" y="1710795"/>
            <a:ext cx="2880268" cy="1500314"/>
          </a:xfrm>
          <a:prstGeom prst="parallelogram">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AU" altLang="zh-TW" dirty="0" smtClean="0"/>
              <a:t>GP: &lt; 1 year </a:t>
            </a:r>
            <a:r>
              <a:rPr lang="en-GB" altLang="zh-TW" dirty="0"/>
              <a:t>died due to </a:t>
            </a:r>
            <a:r>
              <a:rPr lang="en-GB" altLang="zh-TW" dirty="0" smtClean="0"/>
              <a:t>melanoma</a:t>
            </a:r>
          </a:p>
          <a:p>
            <a:pPr algn="ctr"/>
            <a:endParaRPr lang="en-GB" altLang="zh-TW" dirty="0" smtClean="0"/>
          </a:p>
          <a:p>
            <a:pPr algn="ctr"/>
            <a:r>
              <a:rPr lang="en-GB" altLang="zh-TW" dirty="0" smtClean="0"/>
              <a:t>PP: &gt; 4 year with no sign of relapse</a:t>
            </a:r>
            <a:endParaRPr kumimoji="1" lang="en-AU" altLang="zh-TW" dirty="0" smtClean="0"/>
          </a:p>
        </p:txBody>
      </p:sp>
      <p:sp>
        <p:nvSpPr>
          <p:cNvPr id="7" name="Rectangle 6"/>
          <p:cNvSpPr/>
          <p:nvPr/>
        </p:nvSpPr>
        <p:spPr>
          <a:xfrm>
            <a:off x="204113" y="3895636"/>
            <a:ext cx="1620000" cy="13608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err="1" smtClean="0"/>
              <a:t>Clinico</a:t>
            </a:r>
            <a:r>
              <a:rPr kumimoji="1" lang="en-AU" altLang="zh-TW" dirty="0" smtClean="0"/>
              <a:t>-pathologic</a:t>
            </a:r>
          </a:p>
          <a:p>
            <a:pPr algn="ctr"/>
            <a:r>
              <a:rPr kumimoji="1" lang="en-AU" altLang="zh-TW" dirty="0" smtClean="0"/>
              <a:t>(n = 48)</a:t>
            </a:r>
            <a:endParaRPr kumimoji="1" lang="zh-TW" altLang="en-US" dirty="0"/>
          </a:p>
        </p:txBody>
      </p:sp>
      <p:sp>
        <p:nvSpPr>
          <p:cNvPr id="8" name="Rectangle 7"/>
          <p:cNvSpPr/>
          <p:nvPr/>
        </p:nvSpPr>
        <p:spPr>
          <a:xfrm>
            <a:off x="2034773" y="3895636"/>
            <a:ext cx="1620000" cy="13608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smtClean="0"/>
              <a:t>BRAF / NRAS</a:t>
            </a:r>
          </a:p>
          <a:p>
            <a:pPr algn="ctr"/>
            <a:r>
              <a:rPr kumimoji="1" lang="en-AU" altLang="zh-TW" dirty="0" smtClean="0"/>
              <a:t>Mutation status</a:t>
            </a:r>
          </a:p>
          <a:p>
            <a:pPr algn="ctr"/>
            <a:r>
              <a:rPr kumimoji="1" lang="en-AU" altLang="zh-TW" dirty="0" smtClean="0"/>
              <a:t>(n = 48)</a:t>
            </a:r>
            <a:endParaRPr kumimoji="1" lang="zh-TW" altLang="en-US" dirty="0"/>
          </a:p>
        </p:txBody>
      </p:sp>
      <p:sp>
        <p:nvSpPr>
          <p:cNvPr id="9" name="Rectangle 8"/>
          <p:cNvSpPr/>
          <p:nvPr/>
        </p:nvSpPr>
        <p:spPr>
          <a:xfrm>
            <a:off x="3836413"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mRNA expression</a:t>
            </a:r>
          </a:p>
          <a:p>
            <a:pPr algn="ctr"/>
            <a:r>
              <a:rPr kumimoji="1" lang="en-AU" altLang="zh-TW" dirty="0" smtClean="0"/>
              <a:t>(n = 47)</a:t>
            </a:r>
          </a:p>
        </p:txBody>
      </p:sp>
      <p:sp>
        <p:nvSpPr>
          <p:cNvPr id="10" name="Rectangle 9"/>
          <p:cNvSpPr/>
          <p:nvPr/>
        </p:nvSpPr>
        <p:spPr>
          <a:xfrm>
            <a:off x="5633060"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microRNA expression</a:t>
            </a:r>
          </a:p>
          <a:p>
            <a:pPr algn="ctr"/>
            <a:r>
              <a:rPr kumimoji="1" lang="en-AU" altLang="zh-TW" dirty="0" smtClean="0"/>
              <a:t>(n = 45)</a:t>
            </a:r>
          </a:p>
        </p:txBody>
      </p:sp>
      <p:sp>
        <p:nvSpPr>
          <p:cNvPr id="11" name="Rectangle 10"/>
          <p:cNvSpPr/>
          <p:nvPr/>
        </p:nvSpPr>
        <p:spPr>
          <a:xfrm>
            <a:off x="7405460"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Protein (</a:t>
            </a:r>
            <a:r>
              <a:rPr kumimoji="1" lang="en-AU" altLang="zh-TW" dirty="0" err="1" smtClean="0"/>
              <a:t>iTRAQ</a:t>
            </a:r>
            <a:r>
              <a:rPr kumimoji="1" lang="en-AU" altLang="zh-TW" dirty="0" smtClean="0"/>
              <a:t>) expression</a:t>
            </a:r>
          </a:p>
          <a:p>
            <a:pPr algn="ctr"/>
            <a:r>
              <a:rPr kumimoji="1" lang="en-AU" altLang="zh-TW" dirty="0" smtClean="0"/>
              <a:t>  (n = 33)*</a:t>
            </a:r>
          </a:p>
        </p:txBody>
      </p:sp>
      <p:sp>
        <p:nvSpPr>
          <p:cNvPr id="13" name="Rounded Rectangle 12"/>
          <p:cNvSpPr/>
          <p:nvPr/>
        </p:nvSpPr>
        <p:spPr>
          <a:xfrm>
            <a:off x="204113" y="5505000"/>
            <a:ext cx="1620000" cy="4893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AU" altLang="zh-TW" dirty="0" smtClean="0"/>
              <a:t>19 variables</a:t>
            </a:r>
            <a:endParaRPr kumimoji="1" lang="zh-TW" altLang="en-US" dirty="0"/>
          </a:p>
        </p:txBody>
      </p:sp>
      <p:sp>
        <p:nvSpPr>
          <p:cNvPr id="14" name="Rounded Rectangle 13"/>
          <p:cNvSpPr/>
          <p:nvPr/>
        </p:nvSpPr>
        <p:spPr>
          <a:xfrm>
            <a:off x="2041156" y="5505000"/>
            <a:ext cx="1620000" cy="4893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AU" altLang="zh-TW" dirty="0"/>
              <a:t>2</a:t>
            </a:r>
            <a:r>
              <a:rPr kumimoji="1" lang="en-AU" altLang="zh-TW" dirty="0" smtClean="0"/>
              <a:t> variables</a:t>
            </a:r>
            <a:endParaRPr kumimoji="1" lang="zh-TW" altLang="en-US" dirty="0"/>
          </a:p>
        </p:txBody>
      </p:sp>
      <p:sp>
        <p:nvSpPr>
          <p:cNvPr id="15" name="Rounded Rectangle 14"/>
          <p:cNvSpPr/>
          <p:nvPr/>
        </p:nvSpPr>
        <p:spPr>
          <a:xfrm>
            <a:off x="3836413"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48802</a:t>
            </a:r>
          </a:p>
          <a:p>
            <a:pPr algn="ctr"/>
            <a:r>
              <a:rPr kumimoji="1" lang="en-AU" altLang="zh-TW" dirty="0" smtClean="0"/>
              <a:t>probes</a:t>
            </a:r>
          </a:p>
        </p:txBody>
      </p:sp>
      <p:sp>
        <p:nvSpPr>
          <p:cNvPr id="16" name="Rounded Rectangle 15"/>
          <p:cNvSpPr/>
          <p:nvPr/>
        </p:nvSpPr>
        <p:spPr>
          <a:xfrm>
            <a:off x="5633060"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1347 sets of probes</a:t>
            </a:r>
          </a:p>
        </p:txBody>
      </p:sp>
      <p:sp>
        <p:nvSpPr>
          <p:cNvPr id="17" name="Rounded Rectangle 16"/>
          <p:cNvSpPr/>
          <p:nvPr/>
        </p:nvSpPr>
        <p:spPr>
          <a:xfrm>
            <a:off x="7405460"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8397 peptides</a:t>
            </a:r>
          </a:p>
        </p:txBody>
      </p:sp>
      <p:cxnSp>
        <p:nvCxnSpPr>
          <p:cNvPr id="23" name="Straight Connector 22"/>
          <p:cNvCxnSpPr>
            <a:stCxn id="6" idx="4"/>
          </p:cNvCxnSpPr>
          <p:nvPr/>
        </p:nvCxnSpPr>
        <p:spPr>
          <a:xfrm flipH="1">
            <a:off x="6514993" y="3211109"/>
            <a:ext cx="1249" cy="314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013735" y="3531882"/>
            <a:ext cx="7190658" cy="4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7" idx="0"/>
          </p:cNvCxnSpPr>
          <p:nvPr/>
        </p:nvCxnSpPr>
        <p:spPr>
          <a:xfrm>
            <a:off x="1014113" y="3535999"/>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844419" y="3531882"/>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612420"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491531"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8204393"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90717" y="3778349"/>
            <a:ext cx="3651363" cy="25175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r>
              <a:rPr kumimoji="1" lang="en-AU" altLang="zh-TW" b="1" dirty="0" smtClean="0"/>
              <a:t>CPM</a:t>
            </a:r>
          </a:p>
          <a:p>
            <a:pPr algn="ctr"/>
            <a:endParaRPr kumimoji="1" lang="en-AU" altLang="zh-TW" dirty="0"/>
          </a:p>
          <a:p>
            <a:pPr algn="ctr"/>
            <a:endParaRPr kumimoji="1" lang="zh-TW" altLang="en-US" dirty="0"/>
          </a:p>
        </p:txBody>
      </p:sp>
      <p:cxnSp>
        <p:nvCxnSpPr>
          <p:cNvPr id="22" name="Straight Arrow Connector 21"/>
          <p:cNvCxnSpPr/>
          <p:nvPr/>
        </p:nvCxnSpPr>
        <p:spPr>
          <a:xfrm>
            <a:off x="3995936" y="2430875"/>
            <a:ext cx="122413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1311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Main messages</a:t>
            </a:r>
            <a:endParaRPr lang="en-US" sz="2800" dirty="0"/>
          </a:p>
        </p:txBody>
      </p:sp>
      <p:sp>
        <p:nvSpPr>
          <p:cNvPr id="3" name="Content Placeholder 2"/>
          <p:cNvSpPr>
            <a:spLocks noGrp="1"/>
          </p:cNvSpPr>
          <p:nvPr>
            <p:ph idx="1"/>
          </p:nvPr>
        </p:nvSpPr>
        <p:spPr>
          <a:xfrm>
            <a:off x="250824" y="1357297"/>
            <a:ext cx="8785672" cy="5095891"/>
          </a:xfrm>
        </p:spPr>
        <p:txBody>
          <a:bodyPr/>
          <a:lstStyle/>
          <a:p>
            <a:r>
              <a:rPr lang="en-AU" sz="2800" dirty="0" smtClean="0"/>
              <a:t>Each data platform (clinical, gene, protein) has its own challenges.</a:t>
            </a:r>
          </a:p>
          <a:p>
            <a:r>
              <a:rPr lang="en-AU" sz="2800" dirty="0"/>
              <a:t>Additive </a:t>
            </a:r>
            <a:r>
              <a:rPr lang="en-AU" sz="2800" dirty="0" smtClean="0">
                <a:solidFill>
                  <a:srgbClr val="FF0000"/>
                </a:solidFill>
              </a:rPr>
              <a:t>vertical integration </a:t>
            </a:r>
            <a:r>
              <a:rPr lang="en-AU" sz="2800" dirty="0"/>
              <a:t>is not automatically </a:t>
            </a:r>
            <a:r>
              <a:rPr lang="en-AU" sz="2800" dirty="0" smtClean="0"/>
              <a:t>better.</a:t>
            </a:r>
          </a:p>
          <a:p>
            <a:r>
              <a:rPr lang="en-AU" sz="2800" dirty="0" smtClean="0"/>
              <a:t>Error </a:t>
            </a:r>
            <a:r>
              <a:rPr lang="en-AU" sz="2800" dirty="0"/>
              <a:t>rate </a:t>
            </a:r>
            <a:r>
              <a:rPr lang="en-AU" sz="2800" dirty="0" smtClean="0"/>
              <a:t>hunting.</a:t>
            </a:r>
          </a:p>
          <a:p>
            <a:r>
              <a:rPr lang="en-AU" sz="2800" dirty="0" smtClean="0"/>
              <a:t>Interaction effects are difficult to find when </a:t>
            </a:r>
            <a:r>
              <a:rPr lang="en-AU" sz="2800" i="1" dirty="0" smtClean="0"/>
              <a:t>p</a:t>
            </a:r>
            <a:r>
              <a:rPr lang="en-AU" sz="2800" dirty="0" smtClean="0"/>
              <a:t> is large.</a:t>
            </a:r>
          </a:p>
          <a:p>
            <a:r>
              <a:rPr lang="en-AU" sz="2800" dirty="0" smtClean="0"/>
              <a:t>‘Hard’ and ‘Easy’ classification helps to find interaction terms. </a:t>
            </a:r>
          </a:p>
          <a:p>
            <a:r>
              <a:rPr lang="en-AU" sz="2800" dirty="0" smtClean="0"/>
              <a:t>Good </a:t>
            </a:r>
            <a:r>
              <a:rPr lang="en-AU" sz="2800" dirty="0" err="1" smtClean="0"/>
              <a:t>clinico-pathogical</a:t>
            </a:r>
            <a:r>
              <a:rPr lang="en-AU" sz="2800" dirty="0" smtClean="0"/>
              <a:t> data is invaluable.</a:t>
            </a:r>
          </a:p>
          <a:p>
            <a:pPr marL="0" indent="0">
              <a:buNone/>
            </a:pPr>
            <a:endParaRPr lang="en-AU" dirty="0" smtClean="0"/>
          </a:p>
        </p:txBody>
      </p:sp>
    </p:spTree>
    <p:extLst>
      <p:ext uri="{BB962C8B-B14F-4D97-AF65-F5344CB8AC3E}">
        <p14:creationId xmlns:p14="http://schemas.microsoft.com/office/powerpoint/2010/main" val="503320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UNIS Master">
  <a:themeElements>
    <a:clrScheme name="UNIS Master">
      <a:dk1>
        <a:sysClr val="windowText" lastClr="000000"/>
      </a:dk1>
      <a:lt1>
        <a:sysClr val="window" lastClr="FFFFFF"/>
      </a:lt1>
      <a:dk2>
        <a:srgbClr val="12416C"/>
      </a:dk2>
      <a:lt2>
        <a:srgbClr val="FBCD6B"/>
      </a:lt2>
      <a:accent1>
        <a:srgbClr val="CE1126"/>
      </a:accent1>
      <a:accent2>
        <a:srgbClr val="12416C"/>
      </a:accent2>
      <a:accent3>
        <a:srgbClr val="F9B72C"/>
      </a:accent3>
      <a:accent4>
        <a:srgbClr val="BBBDC0"/>
      </a:accent4>
      <a:accent5>
        <a:srgbClr val="E68892"/>
      </a:accent5>
      <a:accent6>
        <a:srgbClr val="88A0B5"/>
      </a:accent6>
      <a:hlink>
        <a:srgbClr val="0000FF"/>
      </a:hlink>
      <a:folHlink>
        <a:srgbClr val="0000FF"/>
      </a:folHlink>
    </a:clrScheme>
    <a:fontScheme name="UNIS_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9898</TotalTime>
  <Words>2696</Words>
  <Application>Microsoft Office PowerPoint</Application>
  <PresentationFormat>On-screen Show (4:3)</PresentationFormat>
  <Paragraphs>606</Paragraphs>
  <Slides>50</Slides>
  <Notes>32</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UNIS Master</vt:lpstr>
      <vt:lpstr>Multi-Layered Data Classification for Biomarker Discovery</vt:lpstr>
      <vt:lpstr>Collaborators</vt:lpstr>
      <vt:lpstr>UV index on January 20, 2015</vt:lpstr>
      <vt:lpstr>Monthly average UV-Index</vt:lpstr>
      <vt:lpstr>Melanomas</vt:lpstr>
      <vt:lpstr> Research aims</vt:lpstr>
      <vt:lpstr>Experimental data Stage III metastatic melanoma</vt:lpstr>
      <vt:lpstr>Experimental data Jayawardana et al (2015; IJCR)</vt:lpstr>
      <vt:lpstr>Main messages</vt:lpstr>
      <vt:lpstr>Characteristics of our data</vt:lpstr>
      <vt:lpstr>Challenges in “vertical” integration</vt:lpstr>
      <vt:lpstr>Integration</vt:lpstr>
      <vt:lpstr>PowerPoint Presentation</vt:lpstr>
      <vt:lpstr>5-fold cross validation</vt:lpstr>
      <vt:lpstr>5-fold cross validation</vt:lpstr>
      <vt:lpstr>5-fold cross validation</vt:lpstr>
      <vt:lpstr>5-fold cross validation</vt:lpstr>
      <vt:lpstr>5-fold cross validation</vt:lpstr>
      <vt:lpstr>Repeated 5-fold cross validation</vt:lpstr>
      <vt:lpstr>Classifiers</vt:lpstr>
      <vt:lpstr>Error rate hunting The difficulty of getting error of comparable error rates</vt:lpstr>
      <vt:lpstr>Summary so far …</vt:lpstr>
      <vt:lpstr>Repeated 5-fold cross validation The 50 most DE genes and using DLDA</vt:lpstr>
      <vt:lpstr>Samples that are easy and hard to classify</vt:lpstr>
      <vt:lpstr>Patient accuracy Results from Jayawardana et al (2015; IJCR)</vt:lpstr>
      <vt:lpstr>So what is wrong?</vt:lpstr>
      <vt:lpstr>PowerPoint Presentation</vt:lpstr>
      <vt:lpstr>Motivating simulation example I</vt:lpstr>
      <vt:lpstr>Motivating simulation example I</vt:lpstr>
      <vt:lpstr>Motivating simulation example I</vt:lpstr>
      <vt:lpstr>Motivating simulation example I</vt:lpstr>
      <vt:lpstr>Motivating simulation example I</vt:lpstr>
      <vt:lpstr>Motivating simulation example I</vt:lpstr>
      <vt:lpstr>Motivating simulation example I</vt:lpstr>
      <vt:lpstr>Motivating simulation example II</vt:lpstr>
      <vt:lpstr>Motivating simulation example II</vt:lpstr>
      <vt:lpstr>Motivating simulation example II</vt:lpstr>
      <vt:lpstr>Motivating simulation example I</vt:lpstr>
      <vt:lpstr>Patient accuracy Results from Jayawardana et al (2015; IJCR)</vt:lpstr>
      <vt:lpstr>Samples that are hard to classify</vt:lpstr>
      <vt:lpstr>Patient CV error as new response</vt:lpstr>
      <vt:lpstr>Regression output</vt:lpstr>
      <vt:lpstr>CV error’s within each “Extranodal spread” category</vt:lpstr>
      <vt:lpstr>PowerPoint Presentation</vt:lpstr>
      <vt:lpstr>PowerPoint Presentation</vt:lpstr>
      <vt:lpstr>PowerPoint Presentation</vt:lpstr>
      <vt:lpstr>Where has this lead us?</vt:lpstr>
      <vt:lpstr>Main messages</vt:lpstr>
      <vt:lpstr>Interdisciplinary research</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UNIS Template</dc:title>
  <dc:creator>PresentationStudio.com</dc:creator>
  <cp:lastModifiedBy>Administrator</cp:lastModifiedBy>
  <cp:revision>294</cp:revision>
  <dcterms:created xsi:type="dcterms:W3CDTF">2014-11-11T22:50:48Z</dcterms:created>
  <dcterms:modified xsi:type="dcterms:W3CDTF">2015-01-26T02:18:49Z</dcterms:modified>
</cp:coreProperties>
</file>